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notesSlides/notesSlide1.xml" ContentType="application/vnd.openxmlformats-officedocument.presentationml.notesSl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notesSlides/notesSlide2.xml" ContentType="application/vnd.openxmlformats-officedocument.presentationml.notesSlide+xml"/>
  <Override PartName="/ppt/theme/themeOverride36.xml" ContentType="application/vnd.openxmlformats-officedocument.themeOverride+xml"/>
  <Override PartName="/ppt/notesSlides/notesSlide3.xml" ContentType="application/vnd.openxmlformats-officedocument.presentationml.notesSlide+xml"/>
  <Override PartName="/ppt/theme/themeOverride37.xml" ContentType="application/vnd.openxmlformats-officedocument.themeOverride+xml"/>
  <Override PartName="/ppt/notesSlides/notesSlide4.xml" ContentType="application/vnd.openxmlformats-officedocument.presentationml.notesSlide+xml"/>
  <Override PartName="/ppt/theme/themeOverride38.xml" ContentType="application/vnd.openxmlformats-officedocument.themeOverride+xml"/>
  <Override PartName="/ppt/theme/themeOverride39.xml" ContentType="application/vnd.openxmlformats-officedocument.themeOverride+xml"/>
  <Override PartName="/ppt/notesSlides/notesSlide5.xml" ContentType="application/vnd.openxmlformats-officedocument.presentationml.notesSlide+xml"/>
  <Override PartName="/ppt/theme/themeOverride40.xml" ContentType="application/vnd.openxmlformats-officedocument.themeOverride+xml"/>
  <Override PartName="/ppt/notesSlides/notesSlide6.xml" ContentType="application/vnd.openxmlformats-officedocument.presentationml.notesSlide+xml"/>
  <Override PartName="/ppt/theme/themeOverride41.xml" ContentType="application/vnd.openxmlformats-officedocument.themeOverride+xml"/>
  <Override PartName="/ppt/notesSlides/notesSlide7.xml" ContentType="application/vnd.openxmlformats-officedocument.presentationml.notesSlide+xml"/>
  <Override PartName="/ppt/theme/themeOverride42.xml" ContentType="application/vnd.openxmlformats-officedocument.themeOverride+xml"/>
  <Override PartName="/ppt/notesSlides/notesSlide8.xml" ContentType="application/vnd.openxmlformats-officedocument.presentationml.notesSlide+xml"/>
  <Override PartName="/ppt/theme/themeOverride43.xml" ContentType="application/vnd.openxmlformats-officedocument.themeOverride+xml"/>
  <Override PartName="/ppt/notesSlides/notesSlide9.xml" ContentType="application/vnd.openxmlformats-officedocument.presentationml.notesSlide+xml"/>
  <Override PartName="/ppt/theme/themeOverride44.xml" ContentType="application/vnd.openxmlformats-officedocument.themeOverride+xml"/>
  <Override PartName="/ppt/notesSlides/notesSlide10.xml" ContentType="application/vnd.openxmlformats-officedocument.presentationml.notesSlide+xml"/>
  <Override PartName="/ppt/theme/themeOverride45.xml" ContentType="application/vnd.openxmlformats-officedocument.themeOverride+xml"/>
  <Override PartName="/ppt/notesSlides/notesSlide11.xml" ContentType="application/vnd.openxmlformats-officedocument.presentationml.notesSlide+xml"/>
  <Override PartName="/ppt/theme/themeOverride46.xml" ContentType="application/vnd.openxmlformats-officedocument.themeOverride+xml"/>
  <Override PartName="/ppt/notesSlides/notesSlide12.xml" ContentType="application/vnd.openxmlformats-officedocument.presentationml.notesSlide+xml"/>
  <Override PartName="/ppt/theme/themeOverride47.xml" ContentType="application/vnd.openxmlformats-officedocument.themeOverride+xml"/>
  <Override PartName="/ppt/notesSlides/notesSlide13.xml" ContentType="application/vnd.openxmlformats-officedocument.presentationml.notesSlide+xml"/>
  <Override PartName="/ppt/theme/themeOverride48.xml" ContentType="application/vnd.openxmlformats-officedocument.themeOverride+xml"/>
  <Override PartName="/ppt/notesSlides/notesSlide14.xml" ContentType="application/vnd.openxmlformats-officedocument.presentationml.notesSlide+xml"/>
  <Override PartName="/ppt/theme/themeOverride49.xml" ContentType="application/vnd.openxmlformats-officedocument.themeOverride+xml"/>
  <Override PartName="/ppt/notesSlides/notesSlide15.xml" ContentType="application/vnd.openxmlformats-officedocument.presentationml.notesSlide+xml"/>
  <Override PartName="/ppt/theme/themeOverride50.xml" ContentType="application/vnd.openxmlformats-officedocument.themeOverride+xml"/>
  <Override PartName="/ppt/notesSlides/notesSlide16.xml" ContentType="application/vnd.openxmlformats-officedocument.presentationml.notesSlide+xml"/>
  <Override PartName="/ppt/theme/themeOverride51.xml" ContentType="application/vnd.openxmlformats-officedocument.themeOverride+xml"/>
  <Override PartName="/ppt/notesSlides/notesSlide17.xml" ContentType="application/vnd.openxmlformats-officedocument.presentationml.notesSlide+xml"/>
  <Override PartName="/ppt/theme/themeOverride52.xml" ContentType="application/vnd.openxmlformats-officedocument.themeOverride+xml"/>
  <Override PartName="/ppt/theme/themeOverride53.xml" ContentType="application/vnd.openxmlformats-officedocument.themeOverride+xml"/>
  <Override PartName="/ppt/notesSlides/notesSlide18.xml" ContentType="application/vnd.openxmlformats-officedocument.presentationml.notesSlide+xml"/>
  <Override PartName="/ppt/theme/themeOverride54.xml" ContentType="application/vnd.openxmlformats-officedocument.themeOverride+xml"/>
  <Override PartName="/ppt/notesSlides/notesSlide19.xml" ContentType="application/vnd.openxmlformats-officedocument.presentationml.notesSlide+xml"/>
  <Override PartName="/ppt/theme/themeOverride55.xml" ContentType="application/vnd.openxmlformats-officedocument.themeOverride+xml"/>
  <Override PartName="/ppt/notesSlides/notesSlide20.xml" ContentType="application/vnd.openxmlformats-officedocument.presentationml.notesSlide+xml"/>
  <Override PartName="/ppt/theme/themeOverride56.xml" ContentType="application/vnd.openxmlformats-officedocument.themeOverride+xml"/>
  <Override PartName="/ppt/notesSlides/notesSlide21.xml" ContentType="application/vnd.openxmlformats-officedocument.presentationml.notesSlide+xml"/>
  <Override PartName="/ppt/theme/themeOverride57.xml" ContentType="application/vnd.openxmlformats-officedocument.themeOverride+xml"/>
  <Override PartName="/ppt/notesSlides/notesSlide22.xml" ContentType="application/vnd.openxmlformats-officedocument.presentationml.notesSlide+xml"/>
  <Override PartName="/ppt/theme/themeOverride58.xml" ContentType="application/vnd.openxmlformats-officedocument.themeOverride+xml"/>
  <Override PartName="/ppt/notesSlides/notesSlide23.xml" ContentType="application/vnd.openxmlformats-officedocument.presentationml.notesSl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notesSlides/notesSlide24.xml" ContentType="application/vnd.openxmlformats-officedocument.presentationml.notesSlide+xml"/>
  <Override PartName="/ppt/theme/themeOverride71.xml" ContentType="application/vnd.openxmlformats-officedocument.themeOverride+xml"/>
  <Override PartName="/ppt/notesSlides/notesSlide25.xml" ContentType="application/vnd.openxmlformats-officedocument.presentationml.notesSlide+xml"/>
  <Override PartName="/ppt/theme/themeOverride72.xml" ContentType="application/vnd.openxmlformats-officedocument.themeOverride+xml"/>
  <Override PartName="/ppt/notesSlides/notesSlide26.xml" ContentType="application/vnd.openxmlformats-officedocument.presentationml.notesSlide+xml"/>
  <Override PartName="/ppt/theme/themeOverride73.xml" ContentType="application/vnd.openxmlformats-officedocument.themeOverride+xml"/>
  <Override PartName="/ppt/notesSlides/notesSlide27.xml" ContentType="application/vnd.openxmlformats-officedocument.presentationml.notesSlide+xml"/>
  <Override PartName="/ppt/theme/themeOverride74.xml" ContentType="application/vnd.openxmlformats-officedocument.themeOverride+xml"/>
  <Override PartName="/ppt/notesSlides/notesSlide28.xml" ContentType="application/vnd.openxmlformats-officedocument.presentationml.notesSlide+xml"/>
  <Override PartName="/ppt/theme/themeOverride75.xml" ContentType="application/vnd.openxmlformats-officedocument.themeOverride+xml"/>
  <Override PartName="/ppt/notesSlides/notesSlide29.xml" ContentType="application/vnd.openxmlformats-officedocument.presentationml.notesSlide+xml"/>
  <Override PartName="/ppt/theme/themeOverride76.xml" ContentType="application/vnd.openxmlformats-officedocument.themeOverride+xml"/>
  <Override PartName="/ppt/notesSlides/notesSlide30.xml" ContentType="application/vnd.openxmlformats-officedocument.presentationml.notesSlide+xml"/>
  <Override PartName="/ppt/theme/themeOverride77.xml" ContentType="application/vnd.openxmlformats-officedocument.themeOverride+xml"/>
  <Override PartName="/ppt/notesSlides/notesSlide31.xml" ContentType="application/vnd.openxmlformats-officedocument.presentationml.notesSlide+xml"/>
  <Override PartName="/ppt/theme/themeOverride78.xml" ContentType="application/vnd.openxmlformats-officedocument.themeOverride+xml"/>
  <Override PartName="/ppt/theme/themeOverride79.xml" ContentType="application/vnd.openxmlformats-officedocument.themeOverride+xml"/>
  <Override PartName="/ppt/notesSlides/notesSlide32.xml" ContentType="application/vnd.openxmlformats-officedocument.presentationml.notesSlide+xml"/>
  <Override PartName="/ppt/theme/themeOverride80.xml" ContentType="application/vnd.openxmlformats-officedocument.themeOverride+xml"/>
  <Override PartName="/ppt/notesSlides/notesSlide33.xml" ContentType="application/vnd.openxmlformats-officedocument.presentationml.notesSlide+xml"/>
  <Override PartName="/ppt/theme/themeOverride81.xml" ContentType="application/vnd.openxmlformats-officedocument.themeOverride+xml"/>
  <Override PartName="/ppt/notesSlides/notesSlide34.xml" ContentType="application/vnd.openxmlformats-officedocument.presentationml.notesSlide+xml"/>
  <Override PartName="/ppt/theme/themeOverride82.xml" ContentType="application/vnd.openxmlformats-officedocument.themeOverride+xml"/>
  <Override PartName="/ppt/notesSlides/notesSlide35.xml" ContentType="application/vnd.openxmlformats-officedocument.presentationml.notesSlide+xml"/>
  <Override PartName="/ppt/theme/themeOverride83.xml" ContentType="application/vnd.openxmlformats-officedocument.themeOverride+xml"/>
  <Override PartName="/ppt/notesSlides/notesSlide36.xml" ContentType="application/vnd.openxmlformats-officedocument.presentationml.notesSlide+xml"/>
  <Override PartName="/ppt/theme/themeOverride84.xml" ContentType="application/vnd.openxmlformats-officedocument.themeOverride+xml"/>
  <Override PartName="/ppt/notesSlides/notesSlide37.xml" ContentType="application/vnd.openxmlformats-officedocument.presentationml.notesSlide+xml"/>
  <Override PartName="/ppt/theme/themeOverride85.xml" ContentType="application/vnd.openxmlformats-officedocument.themeOverride+xml"/>
  <Override PartName="/ppt/notesSlides/notesSlide38.xml" ContentType="application/vnd.openxmlformats-officedocument.presentationml.notesSlide+xml"/>
  <Override PartName="/ppt/theme/themeOverride86.xml" ContentType="application/vnd.openxmlformats-officedocument.themeOverride+xml"/>
  <Override PartName="/ppt/notesSlides/notesSlide39.xml" ContentType="application/vnd.openxmlformats-officedocument.presentationml.notesSlide+xml"/>
  <Override PartName="/ppt/theme/themeOverride87.xml" ContentType="application/vnd.openxmlformats-officedocument.themeOverride+xml"/>
  <Override PartName="/ppt/notesSlides/notesSlide40.xml" ContentType="application/vnd.openxmlformats-officedocument.presentationml.notesSlide+xml"/>
  <Override PartName="/ppt/theme/themeOverride88.xml" ContentType="application/vnd.openxmlformats-officedocument.themeOverride+xml"/>
  <Override PartName="/ppt/notesSlides/notesSlide41.xml" ContentType="application/vnd.openxmlformats-officedocument.presentationml.notesSlide+xml"/>
  <Override PartName="/ppt/theme/themeOverride89.xml" ContentType="application/vnd.openxmlformats-officedocument.themeOverride+xml"/>
  <Override PartName="/ppt/notesSlides/notesSlide42.xml" ContentType="application/vnd.openxmlformats-officedocument.presentationml.notesSlide+xml"/>
  <Override PartName="/ppt/theme/themeOverride90.xml" ContentType="application/vnd.openxmlformats-officedocument.themeOverride+xml"/>
  <Override PartName="/ppt/notesSlides/notesSlide43.xml" ContentType="application/vnd.openxmlformats-officedocument.presentationml.notesSlide+xml"/>
  <Override PartName="/ppt/theme/themeOverride91.xml" ContentType="application/vnd.openxmlformats-officedocument.themeOverride+xml"/>
  <Override PartName="/ppt/notesSlides/notesSlide44.xml" ContentType="application/vnd.openxmlformats-officedocument.presentationml.notesSlide+xml"/>
  <Override PartName="/ppt/theme/themeOverride92.xml" ContentType="application/vnd.openxmlformats-officedocument.themeOverride+xml"/>
  <Override PartName="/ppt/notesSlides/notesSlide45.xml" ContentType="application/vnd.openxmlformats-officedocument.presentationml.notesSlide+xml"/>
  <Override PartName="/ppt/theme/themeOverride93.xml" ContentType="application/vnd.openxmlformats-officedocument.themeOverride+xml"/>
  <Override PartName="/ppt/notesSlides/notesSlide46.xml" ContentType="application/vnd.openxmlformats-officedocument.presentationml.notesSlide+xml"/>
  <Override PartName="/ppt/theme/themeOverride94.xml" ContentType="application/vnd.openxmlformats-officedocument.themeOverride+xml"/>
  <Override PartName="/ppt/notesSlides/notesSlide47.xml" ContentType="application/vnd.openxmlformats-officedocument.presentationml.notesSlide+xml"/>
  <Override PartName="/ppt/theme/themeOverride95.xml" ContentType="application/vnd.openxmlformats-officedocument.themeOverride+xml"/>
  <Override PartName="/ppt/theme/themeOverride96.xml" ContentType="application/vnd.openxmlformats-officedocument.themeOverride+xml"/>
  <Override PartName="/ppt/theme/themeOverride97.xml" ContentType="application/vnd.openxmlformats-officedocument.themeOverride+xml"/>
  <Override PartName="/ppt/theme/themeOverride98.xml" ContentType="application/vnd.openxmlformats-officedocument.themeOverride+xml"/>
  <Override PartName="/ppt/theme/themeOverride99.xml" ContentType="application/vnd.openxmlformats-officedocument.themeOverride+xml"/>
  <Override PartName="/ppt/theme/themeOverride100.xml" ContentType="application/vnd.openxmlformats-officedocument.themeOverride+xml"/>
  <Override PartName="/ppt/theme/themeOverride101.xml" ContentType="application/vnd.openxmlformats-officedocument.themeOverride+xml"/>
  <Override PartName="/ppt/theme/themeOverride102.xml" ContentType="application/vnd.openxmlformats-officedocument.themeOverride+xml"/>
  <Override PartName="/ppt/theme/themeOverride103.xml" ContentType="application/vnd.openxmlformats-officedocument.themeOverride+xml"/>
  <Override PartName="/ppt/theme/themeOverride104.xml" ContentType="application/vnd.openxmlformats-officedocument.themeOverride+xml"/>
  <Override PartName="/ppt/theme/themeOverride105.xml" ContentType="application/vnd.openxmlformats-officedocument.themeOverride+xml"/>
  <Override PartName="/ppt/theme/themeOverride106.xml" ContentType="application/vnd.openxmlformats-officedocument.themeOverride+xml"/>
  <Override PartName="/ppt/theme/themeOverride107.xml" ContentType="application/vnd.openxmlformats-officedocument.themeOverride+xml"/>
  <Override PartName="/ppt/theme/themeOverride108.xml" ContentType="application/vnd.openxmlformats-officedocument.themeOverride+xml"/>
  <Override PartName="/ppt/theme/themeOverride109.xml" ContentType="application/vnd.openxmlformats-officedocument.themeOverride+xml"/>
  <Override PartName="/ppt/theme/themeOverride110.xml" ContentType="application/vnd.openxmlformats-officedocument.themeOverride+xml"/>
  <Override PartName="/ppt/theme/themeOverride111.xml" ContentType="application/vnd.openxmlformats-officedocument.themeOverride+xml"/>
  <Override PartName="/ppt/theme/themeOverride112.xml" ContentType="application/vnd.openxmlformats-officedocument.themeOverride+xml"/>
  <Override PartName="/ppt/theme/themeOverride113.xml" ContentType="application/vnd.openxmlformats-officedocument.themeOverride+xml"/>
  <Override PartName="/ppt/theme/themeOverride114.xml" ContentType="application/vnd.openxmlformats-officedocument.themeOverride+xml"/>
  <Override PartName="/ppt/theme/themeOverride115.xml" ContentType="application/vnd.openxmlformats-officedocument.themeOverride+xml"/>
  <Override PartName="/ppt/theme/themeOverride116.xml" ContentType="application/vnd.openxmlformats-officedocument.themeOverride+xml"/>
  <Override PartName="/ppt/theme/themeOverride117.xml" ContentType="application/vnd.openxmlformats-officedocument.themeOverride+xml"/>
  <Override PartName="/ppt/theme/themeOverride118.xml" ContentType="application/vnd.openxmlformats-officedocument.themeOverride+xml"/>
  <Override PartName="/ppt/notesSlides/notesSlide48.xml" ContentType="application/vnd.openxmlformats-officedocument.presentationml.notesSlide+xml"/>
  <Override PartName="/ppt/theme/themeOverride119.xml" ContentType="application/vnd.openxmlformats-officedocument.themeOverride+xml"/>
  <Override PartName="/ppt/theme/themeOverride120.xml" ContentType="application/vnd.openxmlformats-officedocument.themeOverride+xml"/>
  <Override PartName="/ppt/theme/themeOverride121.xml" ContentType="application/vnd.openxmlformats-officedocument.themeOverride+xml"/>
  <Override PartName="/ppt/theme/themeOverride122.xml" ContentType="application/vnd.openxmlformats-officedocument.themeOverride+xml"/>
  <Override PartName="/ppt/theme/themeOverride123.xml" ContentType="application/vnd.openxmlformats-officedocument.themeOverride+xml"/>
  <Override PartName="/ppt/theme/themeOverride124.xml" ContentType="application/vnd.openxmlformats-officedocument.themeOverride+xml"/>
  <Override PartName="/ppt/theme/themeOverride125.xml" ContentType="application/vnd.openxmlformats-officedocument.themeOverride+xml"/>
  <Override PartName="/ppt/theme/themeOverride126.xml" ContentType="application/vnd.openxmlformats-officedocument.themeOverride+xml"/>
  <Override PartName="/ppt/theme/themeOverride127.xml" ContentType="application/vnd.openxmlformats-officedocument.themeOverride+xml"/>
  <Override PartName="/ppt/notesSlides/notesSlide49.xml" ContentType="application/vnd.openxmlformats-officedocument.presentationml.notesSlide+xml"/>
  <Override PartName="/ppt/theme/themeOverride128.xml" ContentType="application/vnd.openxmlformats-officedocument.themeOverride+xml"/>
  <Override PartName="/ppt/notesSlides/notesSlide50.xml" ContentType="application/vnd.openxmlformats-officedocument.presentationml.notesSlide+xml"/>
  <Override PartName="/ppt/theme/themeOverride129.xml" ContentType="application/vnd.openxmlformats-officedocument.themeOverride+xml"/>
  <Override PartName="/ppt/notesSlides/notesSlide51.xml" ContentType="application/vnd.openxmlformats-officedocument.presentationml.notesSlide+xml"/>
  <Override PartName="/ppt/theme/themeOverride130.xml" ContentType="application/vnd.openxmlformats-officedocument.themeOverride+xml"/>
  <Override PartName="/ppt/notesSlides/notesSlide52.xml" ContentType="application/vnd.openxmlformats-officedocument.presentationml.notesSlide+xml"/>
  <Override PartName="/ppt/theme/themeOverride131.xml" ContentType="application/vnd.openxmlformats-officedocument.themeOverride+xml"/>
  <Override PartName="/ppt/theme/themeOverride132.xml" ContentType="application/vnd.openxmlformats-officedocument.themeOverride+xml"/>
  <Override PartName="/ppt/theme/themeOverride133.xml" ContentType="application/vnd.openxmlformats-officedocument.themeOverride+xml"/>
  <Override PartName="/ppt/theme/themeOverride134.xml" ContentType="application/vnd.openxmlformats-officedocument.themeOverride+xml"/>
  <Override PartName="/ppt/theme/themeOverride135.xml" ContentType="application/vnd.openxmlformats-officedocument.themeOverride+xml"/>
  <Override PartName="/ppt/theme/themeOverride136.xml" ContentType="application/vnd.openxmlformats-officedocument.themeOverride+xml"/>
  <Override PartName="/ppt/theme/themeOverride137.xml" ContentType="application/vnd.openxmlformats-officedocument.themeOverride+xml"/>
  <Override PartName="/ppt/theme/themeOverride138.xml" ContentType="application/vnd.openxmlformats-officedocument.themeOverride+xml"/>
  <Override PartName="/ppt/theme/themeOverride139.xml" ContentType="application/vnd.openxmlformats-officedocument.themeOverride+xml"/>
  <Override PartName="/ppt/theme/themeOverride140.xml" ContentType="application/vnd.openxmlformats-officedocument.themeOverride+xml"/>
  <Override PartName="/ppt/theme/themeOverride141.xml" ContentType="application/vnd.openxmlformats-officedocument.themeOverride+xml"/>
  <Override PartName="/ppt/theme/themeOverride142.xml" ContentType="application/vnd.openxmlformats-officedocument.themeOverride+xml"/>
  <Override PartName="/ppt/theme/themeOverride143.xml" ContentType="application/vnd.openxmlformats-officedocument.themeOverride+xml"/>
  <Override PartName="/ppt/theme/themeOverride144.xml" ContentType="application/vnd.openxmlformats-officedocument.themeOverride+xml"/>
  <Override PartName="/ppt/theme/themeOverride145.xml" ContentType="application/vnd.openxmlformats-officedocument.themeOverride+xml"/>
  <Override PartName="/ppt/theme/themeOverride146.xml" ContentType="application/vnd.openxmlformats-officedocument.themeOverride+xml"/>
  <Override PartName="/ppt/theme/themeOverride147.xml" ContentType="application/vnd.openxmlformats-officedocument.themeOverride+xml"/>
  <Override PartName="/ppt/theme/themeOverride148.xml" ContentType="application/vnd.openxmlformats-officedocument.themeOverride+xml"/>
  <Override PartName="/ppt/theme/themeOverride149.xml" ContentType="application/vnd.openxmlformats-officedocument.themeOverride+xml"/>
  <Override PartName="/ppt/theme/themeOverride150.xml" ContentType="application/vnd.openxmlformats-officedocument.themeOverride+xml"/>
  <Override PartName="/ppt/theme/themeOverride151.xml" ContentType="application/vnd.openxmlformats-officedocument.themeOverride+xml"/>
  <Override PartName="/ppt/theme/themeOverride152.xml" ContentType="application/vnd.openxmlformats-officedocument.themeOverride+xml"/>
  <Override PartName="/ppt/theme/themeOverride153.xml" ContentType="application/vnd.openxmlformats-officedocument.themeOverride+xml"/>
  <Override PartName="/ppt/theme/themeOverride154.xml" ContentType="application/vnd.openxmlformats-officedocument.themeOverride+xml"/>
  <Override PartName="/ppt/theme/themeOverride155.xml" ContentType="application/vnd.openxmlformats-officedocument.themeOverride+xml"/>
  <Override PartName="/ppt/theme/themeOverride156.xml" ContentType="application/vnd.openxmlformats-officedocument.themeOverride+xml"/>
  <Override PartName="/ppt/theme/themeOverride157.xml" ContentType="application/vnd.openxmlformats-officedocument.themeOverride+xml"/>
  <Override PartName="/ppt/theme/themeOverride158.xml" ContentType="application/vnd.openxmlformats-officedocument.themeOverride+xml"/>
  <Override PartName="/ppt/theme/themeOverride159.xml" ContentType="application/vnd.openxmlformats-officedocument.themeOverride+xml"/>
  <Override PartName="/ppt/theme/themeOverride160.xml" ContentType="application/vnd.openxmlformats-officedocument.themeOverride+xml"/>
  <Override PartName="/ppt/theme/themeOverride161.xml" ContentType="application/vnd.openxmlformats-officedocument.themeOverride+xml"/>
  <Override PartName="/ppt/theme/themeOverride162.xml" ContentType="application/vnd.openxmlformats-officedocument.themeOverride+xml"/>
  <Override PartName="/ppt/theme/themeOverride163.xml" ContentType="application/vnd.openxmlformats-officedocument.themeOverride+xml"/>
  <Override PartName="/ppt/theme/themeOverride164.xml" ContentType="application/vnd.openxmlformats-officedocument.themeOverride+xml"/>
  <Override PartName="/ppt/theme/themeOverride165.xml" ContentType="application/vnd.openxmlformats-officedocument.themeOverride+xml"/>
  <Override PartName="/ppt/theme/themeOverride166.xml" ContentType="application/vnd.openxmlformats-officedocument.themeOverride+xml"/>
  <Override PartName="/ppt/theme/themeOverride167.xml" ContentType="application/vnd.openxmlformats-officedocument.themeOverride+xml"/>
  <Override PartName="/ppt/theme/themeOverride168.xml" ContentType="application/vnd.openxmlformats-officedocument.themeOverride+xml"/>
  <Override PartName="/ppt/theme/themeOverride169.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79"/>
  </p:notesMasterIdLst>
  <p:sldIdLst>
    <p:sldId id="256" r:id="rId3"/>
    <p:sldId id="283" r:id="rId4"/>
    <p:sldId id="425" r:id="rId5"/>
    <p:sldId id="379" r:id="rId6"/>
    <p:sldId id="408" r:id="rId7"/>
    <p:sldId id="429" r:id="rId8"/>
    <p:sldId id="410" r:id="rId9"/>
    <p:sldId id="458" r:id="rId10"/>
    <p:sldId id="381" r:id="rId11"/>
    <p:sldId id="409" r:id="rId12"/>
    <p:sldId id="380" r:id="rId13"/>
    <p:sldId id="383" r:id="rId14"/>
    <p:sldId id="422" r:id="rId15"/>
    <p:sldId id="382" r:id="rId16"/>
    <p:sldId id="407" r:id="rId17"/>
    <p:sldId id="423" r:id="rId18"/>
    <p:sldId id="424" r:id="rId19"/>
    <p:sldId id="421" r:id="rId20"/>
    <p:sldId id="446" r:id="rId21"/>
    <p:sldId id="420" r:id="rId22"/>
    <p:sldId id="453" r:id="rId23"/>
    <p:sldId id="378" r:id="rId24"/>
    <p:sldId id="388" r:id="rId25"/>
    <p:sldId id="387" r:id="rId26"/>
    <p:sldId id="389" r:id="rId27"/>
    <p:sldId id="447" r:id="rId28"/>
    <p:sldId id="401" r:id="rId29"/>
    <p:sldId id="403" r:id="rId30"/>
    <p:sldId id="402" r:id="rId31"/>
    <p:sldId id="406" r:id="rId32"/>
    <p:sldId id="449" r:id="rId33"/>
    <p:sldId id="448" r:id="rId34"/>
    <p:sldId id="404" r:id="rId35"/>
    <p:sldId id="377" r:id="rId36"/>
    <p:sldId id="435" r:id="rId37"/>
    <p:sldId id="454" r:id="rId38"/>
    <p:sldId id="390" r:id="rId39"/>
    <p:sldId id="426" r:id="rId40"/>
    <p:sldId id="412" r:id="rId41"/>
    <p:sldId id="444" r:id="rId42"/>
    <p:sldId id="415" r:id="rId43"/>
    <p:sldId id="413" r:id="rId44"/>
    <p:sldId id="416" r:id="rId45"/>
    <p:sldId id="494" r:id="rId46"/>
    <p:sldId id="497" r:id="rId47"/>
    <p:sldId id="499" r:id="rId48"/>
    <p:sldId id="502" r:id="rId49"/>
    <p:sldId id="496" r:id="rId50"/>
    <p:sldId id="498" r:id="rId51"/>
    <p:sldId id="501" r:id="rId52"/>
    <p:sldId id="574" r:id="rId53"/>
    <p:sldId id="503" r:id="rId54"/>
    <p:sldId id="504" r:id="rId55"/>
    <p:sldId id="450" r:id="rId56"/>
    <p:sldId id="436" r:id="rId57"/>
    <p:sldId id="520" r:id="rId58"/>
    <p:sldId id="521" r:id="rId59"/>
    <p:sldId id="459" r:id="rId60"/>
    <p:sldId id="455" r:id="rId61"/>
    <p:sldId id="529" r:id="rId62"/>
    <p:sldId id="456" r:id="rId63"/>
    <p:sldId id="461" r:id="rId64"/>
    <p:sldId id="522" r:id="rId65"/>
    <p:sldId id="465" r:id="rId66"/>
    <p:sldId id="464" r:id="rId67"/>
    <p:sldId id="523" r:id="rId68"/>
    <p:sldId id="519" r:id="rId69"/>
    <p:sldId id="466" r:id="rId70"/>
    <p:sldId id="463" r:id="rId71"/>
    <p:sldId id="467" r:id="rId72"/>
    <p:sldId id="569" r:id="rId73"/>
    <p:sldId id="437" r:id="rId74"/>
    <p:sldId id="451" r:id="rId75"/>
    <p:sldId id="530" r:id="rId76"/>
    <p:sldId id="533" r:id="rId77"/>
    <p:sldId id="534" r:id="rId78"/>
    <p:sldId id="535" r:id="rId79"/>
    <p:sldId id="536" r:id="rId80"/>
    <p:sldId id="528" r:id="rId81"/>
    <p:sldId id="545" r:id="rId82"/>
    <p:sldId id="452" r:id="rId83"/>
    <p:sldId id="468" r:id="rId84"/>
    <p:sldId id="539" r:id="rId85"/>
    <p:sldId id="540" r:id="rId86"/>
    <p:sldId id="524" r:id="rId87"/>
    <p:sldId id="469" r:id="rId88"/>
    <p:sldId id="538" r:id="rId89"/>
    <p:sldId id="541" r:id="rId90"/>
    <p:sldId id="542" r:id="rId91"/>
    <p:sldId id="543" r:id="rId92"/>
    <p:sldId id="547" r:id="rId93"/>
    <p:sldId id="565" r:id="rId94"/>
    <p:sldId id="566" r:id="rId95"/>
    <p:sldId id="537" r:id="rId96"/>
    <p:sldId id="544" r:id="rId97"/>
    <p:sldId id="546" r:id="rId98"/>
    <p:sldId id="527" r:id="rId99"/>
    <p:sldId id="391" r:id="rId100"/>
    <p:sldId id="428" r:id="rId101"/>
    <p:sldId id="438" r:id="rId102"/>
    <p:sldId id="427" r:id="rId103"/>
    <p:sldId id="552" r:id="rId104"/>
    <p:sldId id="441" r:id="rId105"/>
    <p:sldId id="553" r:id="rId106"/>
    <p:sldId id="396" r:id="rId107"/>
    <p:sldId id="432" r:id="rId108"/>
    <p:sldId id="431" r:id="rId109"/>
    <p:sldId id="568" r:id="rId110"/>
    <p:sldId id="570" r:id="rId111"/>
    <p:sldId id="430" r:id="rId112"/>
    <p:sldId id="434" r:id="rId113"/>
    <p:sldId id="439" r:id="rId114"/>
    <p:sldId id="440" r:id="rId115"/>
    <p:sldId id="414" r:id="rId116"/>
    <p:sldId id="433" r:id="rId117"/>
    <p:sldId id="571" r:id="rId118"/>
    <p:sldId id="572" r:id="rId119"/>
    <p:sldId id="442" r:id="rId120"/>
    <p:sldId id="555" r:id="rId121"/>
    <p:sldId id="457" r:id="rId122"/>
    <p:sldId id="397" r:id="rId123"/>
    <p:sldId id="505" r:id="rId124"/>
    <p:sldId id="573" r:id="rId125"/>
    <p:sldId id="557" r:id="rId126"/>
    <p:sldId id="376" r:id="rId127"/>
    <p:sldId id="516" r:id="rId128"/>
    <p:sldId id="518" r:id="rId129"/>
    <p:sldId id="517" r:id="rId130"/>
    <p:sldId id="548" r:id="rId131"/>
    <p:sldId id="549" r:id="rId132"/>
    <p:sldId id="551" r:id="rId133"/>
    <p:sldId id="558" r:id="rId134"/>
    <p:sldId id="559" r:id="rId135"/>
    <p:sldId id="560" r:id="rId136"/>
    <p:sldId id="445" r:id="rId137"/>
    <p:sldId id="485" r:id="rId138"/>
    <p:sldId id="475" r:id="rId139"/>
    <p:sldId id="478" r:id="rId140"/>
    <p:sldId id="486" r:id="rId141"/>
    <p:sldId id="513" r:id="rId142"/>
    <p:sldId id="489" r:id="rId143"/>
    <p:sldId id="492" r:id="rId144"/>
    <p:sldId id="493" r:id="rId145"/>
    <p:sldId id="490" r:id="rId146"/>
    <p:sldId id="491" r:id="rId147"/>
    <p:sldId id="477" r:id="rId148"/>
    <p:sldId id="484" r:id="rId149"/>
    <p:sldId id="483" r:id="rId150"/>
    <p:sldId id="480" r:id="rId151"/>
    <p:sldId id="481" r:id="rId152"/>
    <p:sldId id="488" r:id="rId153"/>
    <p:sldId id="482" r:id="rId154"/>
    <p:sldId id="561" r:id="rId155"/>
    <p:sldId id="563" r:id="rId156"/>
    <p:sldId id="562" r:id="rId157"/>
    <p:sldId id="384" r:id="rId158"/>
    <p:sldId id="506" r:id="rId159"/>
    <p:sldId id="508" r:id="rId160"/>
    <p:sldId id="509" r:id="rId161"/>
    <p:sldId id="510" r:id="rId162"/>
    <p:sldId id="472" r:id="rId163"/>
    <p:sldId id="511" r:id="rId164"/>
    <p:sldId id="512" r:id="rId165"/>
    <p:sldId id="385" r:id="rId166"/>
    <p:sldId id="400" r:id="rId167"/>
    <p:sldId id="386" r:id="rId168"/>
    <p:sldId id="507" r:id="rId169"/>
    <p:sldId id="470" r:id="rId170"/>
    <p:sldId id="471" r:id="rId171"/>
    <p:sldId id="564" r:id="rId172"/>
    <p:sldId id="514" r:id="rId173"/>
    <p:sldId id="375" r:id="rId174"/>
    <p:sldId id="532" r:id="rId175"/>
    <p:sldId id="567" r:id="rId176"/>
    <p:sldId id="460" r:id="rId177"/>
    <p:sldId id="411" r:id="rId1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DE771A5-16A7-4B3C-9B22-14865B83D624}">
          <p14:sldIdLst>
            <p14:sldId id="256"/>
            <p14:sldId id="283"/>
            <p14:sldId id="425"/>
          </p14:sldIdLst>
        </p14:section>
        <p14:section name="Concepts and Definitions" id="{C41853AA-440C-4A09-8330-CF2FE6D0B007}">
          <p14:sldIdLst>
            <p14:sldId id="379"/>
            <p14:sldId id="408"/>
            <p14:sldId id="429"/>
            <p14:sldId id="410"/>
            <p14:sldId id="458"/>
            <p14:sldId id="381"/>
            <p14:sldId id="409"/>
            <p14:sldId id="380"/>
            <p14:sldId id="383"/>
            <p14:sldId id="422"/>
            <p14:sldId id="382"/>
            <p14:sldId id="407"/>
            <p14:sldId id="423"/>
            <p14:sldId id="424"/>
            <p14:sldId id="421"/>
            <p14:sldId id="446"/>
            <p14:sldId id="420"/>
            <p14:sldId id="453"/>
          </p14:sldIdLst>
        </p14:section>
        <p14:section name="General Model Types" id="{E877659A-4586-48EA-A12D-E2081EAB4B10}">
          <p14:sldIdLst>
            <p14:sldId id="378"/>
            <p14:sldId id="388"/>
            <p14:sldId id="387"/>
            <p14:sldId id="389"/>
          </p14:sldIdLst>
        </p14:section>
        <p14:section name="General Workflow" id="{226B3A2F-596A-480D-8C5E-618BDE3D7265}">
          <p14:sldIdLst>
            <p14:sldId id="447"/>
            <p14:sldId id="401"/>
            <p14:sldId id="403"/>
            <p14:sldId id="402"/>
            <p14:sldId id="406"/>
            <p14:sldId id="449"/>
            <p14:sldId id="448"/>
            <p14:sldId id="404"/>
          </p14:sldIdLst>
        </p14:section>
        <p14:section name="Linear Models" id="{40FED143-C14D-46CA-804D-DF7A0F3BDF8F}">
          <p14:sldIdLst>
            <p14:sldId id="377"/>
            <p14:sldId id="435"/>
            <p14:sldId id="454"/>
          </p14:sldIdLst>
        </p14:section>
        <p14:section name="Classifiers" id="{E296ACA1-A839-4B3A-9EAE-1E636B1593EE}">
          <p14:sldIdLst>
            <p14:sldId id="390"/>
            <p14:sldId id="426"/>
            <p14:sldId id="412"/>
            <p14:sldId id="444"/>
            <p14:sldId id="415"/>
            <p14:sldId id="413"/>
            <p14:sldId id="416"/>
            <p14:sldId id="494"/>
            <p14:sldId id="497"/>
            <p14:sldId id="499"/>
            <p14:sldId id="502"/>
            <p14:sldId id="496"/>
            <p14:sldId id="498"/>
            <p14:sldId id="501"/>
            <p14:sldId id="574"/>
            <p14:sldId id="503"/>
            <p14:sldId id="504"/>
            <p14:sldId id="450"/>
            <p14:sldId id="436"/>
            <p14:sldId id="520"/>
            <p14:sldId id="521"/>
            <p14:sldId id="459"/>
            <p14:sldId id="455"/>
            <p14:sldId id="529"/>
            <p14:sldId id="456"/>
            <p14:sldId id="461"/>
            <p14:sldId id="522"/>
            <p14:sldId id="465"/>
            <p14:sldId id="464"/>
            <p14:sldId id="523"/>
            <p14:sldId id="519"/>
            <p14:sldId id="466"/>
            <p14:sldId id="463"/>
            <p14:sldId id="467"/>
            <p14:sldId id="569"/>
            <p14:sldId id="437"/>
            <p14:sldId id="451"/>
            <p14:sldId id="530"/>
            <p14:sldId id="533"/>
            <p14:sldId id="534"/>
            <p14:sldId id="535"/>
            <p14:sldId id="536"/>
            <p14:sldId id="528"/>
            <p14:sldId id="545"/>
            <p14:sldId id="452"/>
            <p14:sldId id="468"/>
            <p14:sldId id="539"/>
            <p14:sldId id="540"/>
            <p14:sldId id="524"/>
            <p14:sldId id="469"/>
            <p14:sldId id="538"/>
            <p14:sldId id="541"/>
            <p14:sldId id="542"/>
            <p14:sldId id="543"/>
            <p14:sldId id="547"/>
            <p14:sldId id="565"/>
            <p14:sldId id="566"/>
            <p14:sldId id="537"/>
            <p14:sldId id="544"/>
            <p14:sldId id="546"/>
            <p14:sldId id="527"/>
          </p14:sldIdLst>
        </p14:section>
        <p14:section name="Regressors" id="{4A6DAC25-EBF5-4F18-A668-290F203CC08B}">
          <p14:sldIdLst>
            <p14:sldId id="391"/>
            <p14:sldId id="428"/>
            <p14:sldId id="438"/>
            <p14:sldId id="427"/>
            <p14:sldId id="552"/>
            <p14:sldId id="441"/>
            <p14:sldId id="553"/>
            <p14:sldId id="396"/>
            <p14:sldId id="432"/>
            <p14:sldId id="431"/>
            <p14:sldId id="568"/>
            <p14:sldId id="570"/>
            <p14:sldId id="430"/>
            <p14:sldId id="434"/>
            <p14:sldId id="439"/>
            <p14:sldId id="440"/>
            <p14:sldId id="414"/>
            <p14:sldId id="433"/>
            <p14:sldId id="571"/>
            <p14:sldId id="572"/>
            <p14:sldId id="442"/>
            <p14:sldId id="555"/>
            <p14:sldId id="457"/>
            <p14:sldId id="397"/>
            <p14:sldId id="505"/>
            <p14:sldId id="573"/>
            <p14:sldId id="557"/>
          </p14:sldIdLst>
        </p14:section>
        <p14:section name="Dataset Preparation" id="{9C8D4B45-9967-4400-A506-628B2EA8FC71}">
          <p14:sldIdLst>
            <p14:sldId id="376"/>
            <p14:sldId id="516"/>
            <p14:sldId id="518"/>
            <p14:sldId id="517"/>
            <p14:sldId id="548"/>
            <p14:sldId id="549"/>
            <p14:sldId id="551"/>
            <p14:sldId id="558"/>
            <p14:sldId id="559"/>
            <p14:sldId id="560"/>
          </p14:sldIdLst>
        </p14:section>
        <p14:section name="Accuracy" id="{2895B6C1-53D0-462B-BFEC-51F5B3B089B3}">
          <p14:sldIdLst>
            <p14:sldId id="445"/>
            <p14:sldId id="485"/>
            <p14:sldId id="475"/>
            <p14:sldId id="478"/>
            <p14:sldId id="486"/>
            <p14:sldId id="513"/>
            <p14:sldId id="489"/>
            <p14:sldId id="492"/>
            <p14:sldId id="493"/>
            <p14:sldId id="490"/>
            <p14:sldId id="491"/>
            <p14:sldId id="477"/>
            <p14:sldId id="484"/>
            <p14:sldId id="483"/>
            <p14:sldId id="480"/>
            <p14:sldId id="481"/>
            <p14:sldId id="488"/>
            <p14:sldId id="482"/>
            <p14:sldId id="561"/>
            <p14:sldId id="563"/>
            <p14:sldId id="562"/>
          </p14:sldIdLst>
        </p14:section>
        <p14:section name="Ensemble Methods" id="{B3AE5C63-C148-4CCD-808F-C014FDCBA475}">
          <p14:sldIdLst>
            <p14:sldId id="384"/>
            <p14:sldId id="506"/>
            <p14:sldId id="508"/>
            <p14:sldId id="509"/>
            <p14:sldId id="510"/>
            <p14:sldId id="472"/>
            <p14:sldId id="511"/>
            <p14:sldId id="512"/>
          </p14:sldIdLst>
        </p14:section>
        <p14:section name="Tuning" id="{CD39105B-A46E-4E01-AD12-1E53AC2D96EF}">
          <p14:sldIdLst>
            <p14:sldId id="385"/>
            <p14:sldId id="400"/>
            <p14:sldId id="386"/>
            <p14:sldId id="507"/>
            <p14:sldId id="470"/>
            <p14:sldId id="471"/>
            <p14:sldId id="564"/>
            <p14:sldId id="514"/>
          </p14:sldIdLst>
        </p14:section>
        <p14:section name="Bibliography" id="{87B5A55B-9A2E-4737-8387-FA98638DB122}">
          <p14:sldIdLst>
            <p14:sldId id="375"/>
            <p14:sldId id="532"/>
            <p14:sldId id="567"/>
          </p14:sldIdLst>
        </p14:section>
        <p14:section name="Additional Resources" id="{2E6A35E7-A9D9-4BCD-BFCA-95F13F45F96B}">
          <p14:sldIdLst>
            <p14:sldId id="460"/>
          </p14:sldIdLst>
        </p14:section>
        <p14:section name="License" id="{01F53752-239E-4126-92D5-65D1E75A46CF}">
          <p14:sldIdLst>
            <p14:sldId id="4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A774"/>
    <a:srgbClr val="FFFFFF"/>
    <a:srgbClr val="031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420" autoAdjust="0"/>
  </p:normalViewPr>
  <p:slideViewPr>
    <p:cSldViewPr>
      <p:cViewPr varScale="1">
        <p:scale>
          <a:sx n="89" d="100"/>
          <a:sy n="89" d="100"/>
        </p:scale>
        <p:origin x="855" y="5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viewProps" Target="view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theme" Target="theme/theme1.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notesMaster" Target="notesMasters/notes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presProps" Target="presProp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3A85A8-362A-422C-AAFE-FA6D3B9BF6BA}" type="datetimeFigureOut">
              <a:rPr lang="en-US" smtClean="0"/>
              <a:t>3/29/2022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7B21C4-CE7A-4258-91FF-8CBB981279E1}" type="slidenum">
              <a:rPr lang="en-US" smtClean="0"/>
              <a:t>‹#›</a:t>
            </a:fld>
            <a:endParaRPr lang="en-US"/>
          </a:p>
        </p:txBody>
      </p:sp>
    </p:spTree>
    <p:extLst>
      <p:ext uri="{BB962C8B-B14F-4D97-AF65-F5344CB8AC3E}">
        <p14:creationId xmlns:p14="http://schemas.microsoft.com/office/powerpoint/2010/main" val="3700431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Regularization parameter is used to adjust how the weight factors are optimized.</a:t>
            </a:r>
          </a:p>
          <a:p>
            <a:r>
              <a:rPr lang="en-US" dirty="0"/>
              <a:t>Different models either don’t use regularization, or use different methods for regularization.</a:t>
            </a:r>
          </a:p>
        </p:txBody>
      </p:sp>
      <p:sp>
        <p:nvSpPr>
          <p:cNvPr id="4" name="Slide Number Placeholder 3"/>
          <p:cNvSpPr>
            <a:spLocks noGrp="1"/>
          </p:cNvSpPr>
          <p:nvPr>
            <p:ph type="sldNum" sz="quarter" idx="5"/>
          </p:nvPr>
        </p:nvSpPr>
        <p:spPr/>
        <p:txBody>
          <a:bodyPr/>
          <a:lstStyle/>
          <a:p>
            <a:fld id="{3E7B21C4-CE7A-4258-91FF-8CBB981279E1}" type="slidenum">
              <a:rPr lang="en-US" smtClean="0"/>
              <a:t>8</a:t>
            </a:fld>
            <a:endParaRPr lang="en-US"/>
          </a:p>
        </p:txBody>
      </p:sp>
    </p:spTree>
    <p:extLst>
      <p:ext uri="{BB962C8B-B14F-4D97-AF65-F5344CB8AC3E}">
        <p14:creationId xmlns:p14="http://schemas.microsoft.com/office/powerpoint/2010/main" val="472546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46</a:t>
            </a:fld>
            <a:endParaRPr lang="en-US"/>
          </a:p>
        </p:txBody>
      </p:sp>
    </p:spTree>
    <p:extLst>
      <p:ext uri="{BB962C8B-B14F-4D97-AF65-F5344CB8AC3E}">
        <p14:creationId xmlns:p14="http://schemas.microsoft.com/office/powerpoint/2010/main" val="1746331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47</a:t>
            </a:fld>
            <a:endParaRPr lang="en-US"/>
          </a:p>
        </p:txBody>
      </p:sp>
    </p:spTree>
    <p:extLst>
      <p:ext uri="{BB962C8B-B14F-4D97-AF65-F5344CB8AC3E}">
        <p14:creationId xmlns:p14="http://schemas.microsoft.com/office/powerpoint/2010/main" val="3962474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48</a:t>
            </a:fld>
            <a:endParaRPr lang="en-US"/>
          </a:p>
        </p:txBody>
      </p:sp>
    </p:spTree>
    <p:extLst>
      <p:ext uri="{BB962C8B-B14F-4D97-AF65-F5344CB8AC3E}">
        <p14:creationId xmlns:p14="http://schemas.microsoft.com/office/powerpoint/2010/main" val="4161959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49</a:t>
            </a:fld>
            <a:endParaRPr lang="en-US"/>
          </a:p>
        </p:txBody>
      </p:sp>
    </p:spTree>
    <p:extLst>
      <p:ext uri="{BB962C8B-B14F-4D97-AF65-F5344CB8AC3E}">
        <p14:creationId xmlns:p14="http://schemas.microsoft.com/office/powerpoint/2010/main" val="4130353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err="1"/>
              <a:t>max_depth</a:t>
            </a:r>
            <a:r>
              <a:rPr lang="en-US" dirty="0"/>
              <a:t> – The maximum number of node levels to generate.</a:t>
            </a:r>
          </a:p>
          <a:p>
            <a:pPr lvl="0"/>
            <a:r>
              <a:rPr lang="en-US" dirty="0" err="1"/>
              <a:t>max_leaf_nodes</a:t>
            </a:r>
            <a:r>
              <a:rPr lang="en-US" dirty="0"/>
              <a:t> – The maximum number of leaves that can occur in the tree.</a:t>
            </a:r>
          </a:p>
          <a:p>
            <a:pPr lvl="0"/>
            <a:r>
              <a:rPr lang="en-US" dirty="0" err="1"/>
              <a:t>max_features</a:t>
            </a:r>
            <a:r>
              <a:rPr lang="en-US" dirty="0"/>
              <a:t> – Maximum number of features that are evaluated for splitting each node.</a:t>
            </a:r>
          </a:p>
          <a:p>
            <a:pPr lvl="0"/>
            <a:r>
              <a:rPr lang="en-US" dirty="0" err="1"/>
              <a:t>min_samples_split</a:t>
            </a:r>
            <a:r>
              <a:rPr lang="en-US" dirty="0"/>
              <a:t> – Minimum number of samples a node must have before it can split into another depth.</a:t>
            </a:r>
          </a:p>
          <a:p>
            <a:pPr lvl="0"/>
            <a:r>
              <a:rPr lang="en-US" dirty="0" err="1"/>
              <a:t>min_samples_leaf</a:t>
            </a:r>
            <a:r>
              <a:rPr lang="en-US" dirty="0"/>
              <a:t> – The minimum number of samples a leaf node must have to exist.</a:t>
            </a:r>
          </a:p>
          <a:p>
            <a:pPr lvl="0"/>
            <a:r>
              <a:rPr lang="en-US" dirty="0" err="1"/>
              <a:t>min_weight_fraction_leaf</a:t>
            </a:r>
            <a:r>
              <a:rPr lang="en-US" dirty="0"/>
              <a:t> – Same as </a:t>
            </a:r>
            <a:r>
              <a:rPr lang="en-US" dirty="0" err="1"/>
              <a:t>min_samples_leaf</a:t>
            </a:r>
            <a:r>
              <a:rPr lang="en-US" dirty="0"/>
              <a:t>, but uses a weighted fraction instead of sample count.</a:t>
            </a:r>
          </a:p>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50</a:t>
            </a:fld>
            <a:endParaRPr lang="en-US"/>
          </a:p>
        </p:txBody>
      </p:sp>
    </p:spTree>
    <p:extLst>
      <p:ext uri="{BB962C8B-B14F-4D97-AF65-F5344CB8AC3E}">
        <p14:creationId xmlns:p14="http://schemas.microsoft.com/office/powerpoint/2010/main" val="1577768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err="1"/>
              <a:t>max_depth</a:t>
            </a:r>
            <a:r>
              <a:rPr lang="en-US" dirty="0"/>
              <a:t> – The maximum number of node levels to generate.</a:t>
            </a:r>
          </a:p>
          <a:p>
            <a:pPr lvl="0"/>
            <a:r>
              <a:rPr lang="en-US" dirty="0" err="1"/>
              <a:t>max_leaf_nodes</a:t>
            </a:r>
            <a:r>
              <a:rPr lang="en-US" dirty="0"/>
              <a:t> – The maximum number of leaves that can occur in the tree.</a:t>
            </a:r>
          </a:p>
          <a:p>
            <a:pPr lvl="0"/>
            <a:r>
              <a:rPr lang="en-US" dirty="0" err="1"/>
              <a:t>max_features</a:t>
            </a:r>
            <a:r>
              <a:rPr lang="en-US" dirty="0"/>
              <a:t> – Maximum number of features that are evaluated for splitting each node.</a:t>
            </a:r>
          </a:p>
          <a:p>
            <a:pPr lvl="0"/>
            <a:r>
              <a:rPr lang="en-US" dirty="0" err="1"/>
              <a:t>min_samples_split</a:t>
            </a:r>
            <a:r>
              <a:rPr lang="en-US" dirty="0"/>
              <a:t> – Minimum number of samples a node must have before it can split into another depth.</a:t>
            </a:r>
          </a:p>
          <a:p>
            <a:pPr lvl="0"/>
            <a:r>
              <a:rPr lang="en-US" dirty="0" err="1"/>
              <a:t>min_samples_leaf</a:t>
            </a:r>
            <a:r>
              <a:rPr lang="en-US" dirty="0"/>
              <a:t> – The minimum number of samples a leaf node must have to exist.</a:t>
            </a:r>
          </a:p>
          <a:p>
            <a:pPr lvl="0"/>
            <a:r>
              <a:rPr lang="en-US" dirty="0" err="1"/>
              <a:t>min_weight_fraction_leaf</a:t>
            </a:r>
            <a:r>
              <a:rPr lang="en-US" dirty="0"/>
              <a:t> – Same as </a:t>
            </a:r>
            <a:r>
              <a:rPr lang="en-US" dirty="0" err="1"/>
              <a:t>min_samples_leaf</a:t>
            </a:r>
            <a:r>
              <a:rPr lang="en-US" dirty="0"/>
              <a:t>, but uses a weighted fraction instead of sample count.</a:t>
            </a:r>
          </a:p>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51</a:t>
            </a:fld>
            <a:endParaRPr lang="en-US"/>
          </a:p>
        </p:txBody>
      </p:sp>
    </p:spTree>
    <p:extLst>
      <p:ext uri="{BB962C8B-B14F-4D97-AF65-F5344CB8AC3E}">
        <p14:creationId xmlns:p14="http://schemas.microsoft.com/office/powerpoint/2010/main" val="1083829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err="1"/>
              <a:t>max_depth</a:t>
            </a:r>
            <a:r>
              <a:rPr lang="en-US" dirty="0"/>
              <a:t> – The maximum number of node levels to generate.</a:t>
            </a:r>
          </a:p>
          <a:p>
            <a:pPr lvl="0"/>
            <a:r>
              <a:rPr lang="en-US" dirty="0" err="1"/>
              <a:t>max_leaf_nodes</a:t>
            </a:r>
            <a:r>
              <a:rPr lang="en-US" dirty="0"/>
              <a:t> – The maximum number of leaves that can occur in the tree.</a:t>
            </a:r>
          </a:p>
          <a:p>
            <a:pPr lvl="0"/>
            <a:r>
              <a:rPr lang="en-US" dirty="0" err="1"/>
              <a:t>max_features</a:t>
            </a:r>
            <a:r>
              <a:rPr lang="en-US" dirty="0"/>
              <a:t> – Maximum number of features that are evaluated for splitting each node.</a:t>
            </a:r>
          </a:p>
          <a:p>
            <a:pPr lvl="0"/>
            <a:r>
              <a:rPr lang="en-US" dirty="0" err="1"/>
              <a:t>min_samples_split</a:t>
            </a:r>
            <a:r>
              <a:rPr lang="en-US" dirty="0"/>
              <a:t> – Minimum number of samples a node must have before it can split into another depth.</a:t>
            </a:r>
          </a:p>
          <a:p>
            <a:pPr lvl="0"/>
            <a:r>
              <a:rPr lang="en-US" dirty="0" err="1"/>
              <a:t>min_samples_leaf</a:t>
            </a:r>
            <a:r>
              <a:rPr lang="en-US" dirty="0"/>
              <a:t> – The minimum number of samples a leaf node must have to exist.</a:t>
            </a:r>
          </a:p>
          <a:p>
            <a:pPr lvl="0"/>
            <a:r>
              <a:rPr lang="en-US" dirty="0" err="1"/>
              <a:t>min_weight_fraction_leaf</a:t>
            </a:r>
            <a:r>
              <a:rPr lang="en-US" dirty="0"/>
              <a:t> – Same as </a:t>
            </a:r>
            <a:r>
              <a:rPr lang="en-US" dirty="0" err="1"/>
              <a:t>min_samples_leaf</a:t>
            </a:r>
            <a:r>
              <a:rPr lang="en-US" dirty="0"/>
              <a:t>, but uses a weighted fraction instead of sample count.</a:t>
            </a:r>
          </a:p>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52</a:t>
            </a:fld>
            <a:endParaRPr lang="en-US"/>
          </a:p>
        </p:txBody>
      </p:sp>
    </p:spTree>
    <p:extLst>
      <p:ext uri="{BB962C8B-B14F-4D97-AF65-F5344CB8AC3E}">
        <p14:creationId xmlns:p14="http://schemas.microsoft.com/office/powerpoint/2010/main" val="1906274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err="1"/>
              <a:t>max_depth</a:t>
            </a:r>
            <a:r>
              <a:rPr lang="en-US" dirty="0"/>
              <a:t> – The maximum number of node levels to generate.</a:t>
            </a:r>
          </a:p>
          <a:p>
            <a:pPr lvl="0"/>
            <a:r>
              <a:rPr lang="en-US" dirty="0" err="1"/>
              <a:t>max_leaf_nodes</a:t>
            </a:r>
            <a:r>
              <a:rPr lang="en-US" dirty="0"/>
              <a:t> – The maximum number of leaves that can occur in the tree.</a:t>
            </a:r>
          </a:p>
          <a:p>
            <a:pPr lvl="0"/>
            <a:r>
              <a:rPr lang="en-US" dirty="0" err="1"/>
              <a:t>max_features</a:t>
            </a:r>
            <a:r>
              <a:rPr lang="en-US" dirty="0"/>
              <a:t> – Maximum number of features that are evaluated for splitting each node.</a:t>
            </a:r>
          </a:p>
          <a:p>
            <a:pPr lvl="0"/>
            <a:r>
              <a:rPr lang="en-US" dirty="0" err="1"/>
              <a:t>min_samples_split</a:t>
            </a:r>
            <a:r>
              <a:rPr lang="en-US" dirty="0"/>
              <a:t> – Minimum number of samples a node must have before it can split into another depth.</a:t>
            </a:r>
          </a:p>
          <a:p>
            <a:pPr lvl="0"/>
            <a:r>
              <a:rPr lang="en-US" dirty="0" err="1"/>
              <a:t>min_samples_leaf</a:t>
            </a:r>
            <a:r>
              <a:rPr lang="en-US" dirty="0"/>
              <a:t> – The minimum number of samples a leaf node must have to exist.</a:t>
            </a:r>
          </a:p>
          <a:p>
            <a:pPr lvl="0"/>
            <a:r>
              <a:rPr lang="en-US" dirty="0" err="1"/>
              <a:t>min_weight_fraction_leaf</a:t>
            </a:r>
            <a:r>
              <a:rPr lang="en-US" dirty="0"/>
              <a:t> – Same as </a:t>
            </a:r>
            <a:r>
              <a:rPr lang="en-US" dirty="0" err="1"/>
              <a:t>min_samples_leaf</a:t>
            </a:r>
            <a:r>
              <a:rPr lang="en-US" dirty="0"/>
              <a:t>, but uses a weighted fraction instead of sample count.</a:t>
            </a:r>
          </a:p>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53</a:t>
            </a:fld>
            <a:endParaRPr lang="en-US"/>
          </a:p>
        </p:txBody>
      </p:sp>
    </p:spTree>
    <p:extLst>
      <p:ext uri="{BB962C8B-B14F-4D97-AF65-F5344CB8AC3E}">
        <p14:creationId xmlns:p14="http://schemas.microsoft.com/office/powerpoint/2010/main" val="2791131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55</a:t>
            </a:fld>
            <a:endParaRPr lang="en-US"/>
          </a:p>
        </p:txBody>
      </p:sp>
    </p:spTree>
    <p:extLst>
      <p:ext uri="{BB962C8B-B14F-4D97-AF65-F5344CB8AC3E}">
        <p14:creationId xmlns:p14="http://schemas.microsoft.com/office/powerpoint/2010/main" val="2099521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56</a:t>
            </a:fld>
            <a:endParaRPr lang="en-US"/>
          </a:p>
        </p:txBody>
      </p:sp>
    </p:spTree>
    <p:extLst>
      <p:ext uri="{BB962C8B-B14F-4D97-AF65-F5344CB8AC3E}">
        <p14:creationId xmlns:p14="http://schemas.microsoft.com/office/powerpoint/2010/main" val="2258833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37</a:t>
            </a:fld>
            <a:endParaRPr lang="en-US"/>
          </a:p>
        </p:txBody>
      </p:sp>
    </p:spTree>
    <p:extLst>
      <p:ext uri="{BB962C8B-B14F-4D97-AF65-F5344CB8AC3E}">
        <p14:creationId xmlns:p14="http://schemas.microsoft.com/office/powerpoint/2010/main" val="1638362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57</a:t>
            </a:fld>
            <a:endParaRPr lang="en-US"/>
          </a:p>
        </p:txBody>
      </p:sp>
    </p:spTree>
    <p:extLst>
      <p:ext uri="{BB962C8B-B14F-4D97-AF65-F5344CB8AC3E}">
        <p14:creationId xmlns:p14="http://schemas.microsoft.com/office/powerpoint/2010/main" val="3312331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58</a:t>
            </a:fld>
            <a:endParaRPr lang="en-US"/>
          </a:p>
        </p:txBody>
      </p:sp>
    </p:spTree>
    <p:extLst>
      <p:ext uri="{BB962C8B-B14F-4D97-AF65-F5344CB8AC3E}">
        <p14:creationId xmlns:p14="http://schemas.microsoft.com/office/powerpoint/2010/main" val="4221020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59</a:t>
            </a:fld>
            <a:endParaRPr lang="en-US"/>
          </a:p>
        </p:txBody>
      </p:sp>
    </p:spTree>
    <p:extLst>
      <p:ext uri="{BB962C8B-B14F-4D97-AF65-F5344CB8AC3E}">
        <p14:creationId xmlns:p14="http://schemas.microsoft.com/office/powerpoint/2010/main" val="1366633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60</a:t>
            </a:fld>
            <a:endParaRPr lang="en-US"/>
          </a:p>
        </p:txBody>
      </p:sp>
    </p:spTree>
    <p:extLst>
      <p:ext uri="{BB962C8B-B14F-4D97-AF65-F5344CB8AC3E}">
        <p14:creationId xmlns:p14="http://schemas.microsoft.com/office/powerpoint/2010/main" val="1693748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72</a:t>
            </a:fld>
            <a:endParaRPr lang="en-US"/>
          </a:p>
        </p:txBody>
      </p:sp>
    </p:spTree>
    <p:extLst>
      <p:ext uri="{BB962C8B-B14F-4D97-AF65-F5344CB8AC3E}">
        <p14:creationId xmlns:p14="http://schemas.microsoft.com/office/powerpoint/2010/main" val="3623138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73</a:t>
            </a:fld>
            <a:endParaRPr lang="en-US"/>
          </a:p>
        </p:txBody>
      </p:sp>
    </p:spTree>
    <p:extLst>
      <p:ext uri="{BB962C8B-B14F-4D97-AF65-F5344CB8AC3E}">
        <p14:creationId xmlns:p14="http://schemas.microsoft.com/office/powerpoint/2010/main" val="14781356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74</a:t>
            </a:fld>
            <a:endParaRPr lang="en-US"/>
          </a:p>
        </p:txBody>
      </p:sp>
    </p:spTree>
    <p:extLst>
      <p:ext uri="{BB962C8B-B14F-4D97-AF65-F5344CB8AC3E}">
        <p14:creationId xmlns:p14="http://schemas.microsoft.com/office/powerpoint/2010/main" val="324577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75</a:t>
            </a:fld>
            <a:endParaRPr lang="en-US"/>
          </a:p>
        </p:txBody>
      </p:sp>
    </p:spTree>
    <p:extLst>
      <p:ext uri="{BB962C8B-B14F-4D97-AF65-F5344CB8AC3E}">
        <p14:creationId xmlns:p14="http://schemas.microsoft.com/office/powerpoint/2010/main" val="3397781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76</a:t>
            </a:fld>
            <a:endParaRPr lang="en-US"/>
          </a:p>
        </p:txBody>
      </p:sp>
    </p:spTree>
    <p:extLst>
      <p:ext uri="{BB962C8B-B14F-4D97-AF65-F5344CB8AC3E}">
        <p14:creationId xmlns:p14="http://schemas.microsoft.com/office/powerpoint/2010/main" val="3895602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77</a:t>
            </a:fld>
            <a:endParaRPr lang="en-US"/>
          </a:p>
        </p:txBody>
      </p:sp>
    </p:spTree>
    <p:extLst>
      <p:ext uri="{BB962C8B-B14F-4D97-AF65-F5344CB8AC3E}">
        <p14:creationId xmlns:p14="http://schemas.microsoft.com/office/powerpoint/2010/main" val="1806492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38</a:t>
            </a:fld>
            <a:endParaRPr lang="en-US"/>
          </a:p>
        </p:txBody>
      </p:sp>
    </p:spTree>
    <p:extLst>
      <p:ext uri="{BB962C8B-B14F-4D97-AF65-F5344CB8AC3E}">
        <p14:creationId xmlns:p14="http://schemas.microsoft.com/office/powerpoint/2010/main" val="4156309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78</a:t>
            </a:fld>
            <a:endParaRPr lang="en-US"/>
          </a:p>
        </p:txBody>
      </p:sp>
    </p:spTree>
    <p:extLst>
      <p:ext uri="{BB962C8B-B14F-4D97-AF65-F5344CB8AC3E}">
        <p14:creationId xmlns:p14="http://schemas.microsoft.com/office/powerpoint/2010/main" val="26131525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79</a:t>
            </a:fld>
            <a:endParaRPr lang="en-US"/>
          </a:p>
        </p:txBody>
      </p:sp>
    </p:spTree>
    <p:extLst>
      <p:ext uri="{BB962C8B-B14F-4D97-AF65-F5344CB8AC3E}">
        <p14:creationId xmlns:p14="http://schemas.microsoft.com/office/powerpoint/2010/main" val="32018730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81</a:t>
            </a:fld>
            <a:endParaRPr lang="en-US"/>
          </a:p>
        </p:txBody>
      </p:sp>
    </p:spTree>
    <p:extLst>
      <p:ext uri="{BB962C8B-B14F-4D97-AF65-F5344CB8AC3E}">
        <p14:creationId xmlns:p14="http://schemas.microsoft.com/office/powerpoint/2010/main" val="3723214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82</a:t>
            </a:fld>
            <a:endParaRPr lang="en-US"/>
          </a:p>
        </p:txBody>
      </p:sp>
    </p:spTree>
    <p:extLst>
      <p:ext uri="{BB962C8B-B14F-4D97-AF65-F5344CB8AC3E}">
        <p14:creationId xmlns:p14="http://schemas.microsoft.com/office/powerpoint/2010/main" val="2794178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83</a:t>
            </a:fld>
            <a:endParaRPr lang="en-US"/>
          </a:p>
        </p:txBody>
      </p:sp>
    </p:spTree>
    <p:extLst>
      <p:ext uri="{BB962C8B-B14F-4D97-AF65-F5344CB8AC3E}">
        <p14:creationId xmlns:p14="http://schemas.microsoft.com/office/powerpoint/2010/main" val="29968444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84</a:t>
            </a:fld>
            <a:endParaRPr lang="en-US"/>
          </a:p>
        </p:txBody>
      </p:sp>
    </p:spTree>
    <p:extLst>
      <p:ext uri="{BB962C8B-B14F-4D97-AF65-F5344CB8AC3E}">
        <p14:creationId xmlns:p14="http://schemas.microsoft.com/office/powerpoint/2010/main" val="2124269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85</a:t>
            </a:fld>
            <a:endParaRPr lang="en-US"/>
          </a:p>
        </p:txBody>
      </p:sp>
    </p:spTree>
    <p:extLst>
      <p:ext uri="{BB962C8B-B14F-4D97-AF65-F5344CB8AC3E}">
        <p14:creationId xmlns:p14="http://schemas.microsoft.com/office/powerpoint/2010/main" val="480732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almost like the previous slide is showing a projection of this graph along just the feauture1-feature0 plane.</a:t>
            </a:r>
          </a:p>
        </p:txBody>
      </p:sp>
      <p:sp>
        <p:nvSpPr>
          <p:cNvPr id="4" name="Slide Number Placeholder 3"/>
          <p:cNvSpPr>
            <a:spLocks noGrp="1"/>
          </p:cNvSpPr>
          <p:nvPr>
            <p:ph type="sldNum" sz="quarter" idx="5"/>
          </p:nvPr>
        </p:nvSpPr>
        <p:spPr/>
        <p:txBody>
          <a:bodyPr/>
          <a:lstStyle/>
          <a:p>
            <a:fld id="{3E7B21C4-CE7A-4258-91FF-8CBB981279E1}" type="slidenum">
              <a:rPr lang="en-US" smtClean="0"/>
              <a:t>86</a:t>
            </a:fld>
            <a:endParaRPr lang="en-US"/>
          </a:p>
        </p:txBody>
      </p:sp>
    </p:spTree>
    <p:extLst>
      <p:ext uri="{BB962C8B-B14F-4D97-AF65-F5344CB8AC3E}">
        <p14:creationId xmlns:p14="http://schemas.microsoft.com/office/powerpoint/2010/main" val="38590551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87</a:t>
            </a:fld>
            <a:endParaRPr lang="en-US"/>
          </a:p>
        </p:txBody>
      </p:sp>
    </p:spTree>
    <p:extLst>
      <p:ext uri="{BB962C8B-B14F-4D97-AF65-F5344CB8AC3E}">
        <p14:creationId xmlns:p14="http://schemas.microsoft.com/office/powerpoint/2010/main" val="37097414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88</a:t>
            </a:fld>
            <a:endParaRPr lang="en-US"/>
          </a:p>
        </p:txBody>
      </p:sp>
    </p:spTree>
    <p:extLst>
      <p:ext uri="{BB962C8B-B14F-4D97-AF65-F5344CB8AC3E}">
        <p14:creationId xmlns:p14="http://schemas.microsoft.com/office/powerpoint/2010/main" val="1132644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39</a:t>
            </a:fld>
            <a:endParaRPr lang="en-US"/>
          </a:p>
        </p:txBody>
      </p:sp>
    </p:spTree>
    <p:extLst>
      <p:ext uri="{BB962C8B-B14F-4D97-AF65-F5344CB8AC3E}">
        <p14:creationId xmlns:p14="http://schemas.microsoft.com/office/powerpoint/2010/main" val="3496575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89</a:t>
            </a:fld>
            <a:endParaRPr lang="en-US"/>
          </a:p>
        </p:txBody>
      </p:sp>
    </p:spTree>
    <p:extLst>
      <p:ext uri="{BB962C8B-B14F-4D97-AF65-F5344CB8AC3E}">
        <p14:creationId xmlns:p14="http://schemas.microsoft.com/office/powerpoint/2010/main" val="34769577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90</a:t>
            </a:fld>
            <a:endParaRPr lang="en-US"/>
          </a:p>
        </p:txBody>
      </p:sp>
    </p:spTree>
    <p:extLst>
      <p:ext uri="{BB962C8B-B14F-4D97-AF65-F5344CB8AC3E}">
        <p14:creationId xmlns:p14="http://schemas.microsoft.com/office/powerpoint/2010/main" val="2771607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91</a:t>
            </a:fld>
            <a:endParaRPr lang="en-US"/>
          </a:p>
        </p:txBody>
      </p:sp>
    </p:spTree>
    <p:extLst>
      <p:ext uri="{BB962C8B-B14F-4D97-AF65-F5344CB8AC3E}">
        <p14:creationId xmlns:p14="http://schemas.microsoft.com/office/powerpoint/2010/main" val="17219411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92</a:t>
            </a:fld>
            <a:endParaRPr lang="en-US"/>
          </a:p>
        </p:txBody>
      </p:sp>
    </p:spTree>
    <p:extLst>
      <p:ext uri="{BB962C8B-B14F-4D97-AF65-F5344CB8AC3E}">
        <p14:creationId xmlns:p14="http://schemas.microsoft.com/office/powerpoint/2010/main" val="12409328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93</a:t>
            </a:fld>
            <a:endParaRPr lang="en-US"/>
          </a:p>
        </p:txBody>
      </p:sp>
    </p:spTree>
    <p:extLst>
      <p:ext uri="{BB962C8B-B14F-4D97-AF65-F5344CB8AC3E}">
        <p14:creationId xmlns:p14="http://schemas.microsoft.com/office/powerpoint/2010/main" val="19928658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94</a:t>
            </a:fld>
            <a:endParaRPr lang="en-US"/>
          </a:p>
        </p:txBody>
      </p:sp>
    </p:spTree>
    <p:extLst>
      <p:ext uri="{BB962C8B-B14F-4D97-AF65-F5344CB8AC3E}">
        <p14:creationId xmlns:p14="http://schemas.microsoft.com/office/powerpoint/2010/main" val="6301469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95</a:t>
            </a:fld>
            <a:endParaRPr lang="en-US"/>
          </a:p>
        </p:txBody>
      </p:sp>
    </p:spTree>
    <p:extLst>
      <p:ext uri="{BB962C8B-B14F-4D97-AF65-F5344CB8AC3E}">
        <p14:creationId xmlns:p14="http://schemas.microsoft.com/office/powerpoint/2010/main" val="28864401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96</a:t>
            </a:fld>
            <a:endParaRPr lang="en-US"/>
          </a:p>
        </p:txBody>
      </p:sp>
    </p:spTree>
    <p:extLst>
      <p:ext uri="{BB962C8B-B14F-4D97-AF65-F5344CB8AC3E}">
        <p14:creationId xmlns:p14="http://schemas.microsoft.com/office/powerpoint/2010/main" val="487581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120</a:t>
            </a:fld>
            <a:endParaRPr lang="en-US"/>
          </a:p>
        </p:txBody>
      </p:sp>
    </p:spTree>
    <p:extLst>
      <p:ext uri="{BB962C8B-B14F-4D97-AF65-F5344CB8AC3E}">
        <p14:creationId xmlns:p14="http://schemas.microsoft.com/office/powerpoint/2010/main" val="6213225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129</a:t>
            </a:fld>
            <a:endParaRPr lang="en-US"/>
          </a:p>
        </p:txBody>
      </p:sp>
    </p:spTree>
    <p:extLst>
      <p:ext uri="{BB962C8B-B14F-4D97-AF65-F5344CB8AC3E}">
        <p14:creationId xmlns:p14="http://schemas.microsoft.com/office/powerpoint/2010/main" val="3768286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41</a:t>
            </a:fld>
            <a:endParaRPr lang="en-US"/>
          </a:p>
        </p:txBody>
      </p:sp>
    </p:spTree>
    <p:extLst>
      <p:ext uri="{BB962C8B-B14F-4D97-AF65-F5344CB8AC3E}">
        <p14:creationId xmlns:p14="http://schemas.microsoft.com/office/powerpoint/2010/main" val="20134070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130</a:t>
            </a:fld>
            <a:endParaRPr lang="en-US"/>
          </a:p>
        </p:txBody>
      </p:sp>
    </p:spTree>
    <p:extLst>
      <p:ext uri="{BB962C8B-B14F-4D97-AF65-F5344CB8AC3E}">
        <p14:creationId xmlns:p14="http://schemas.microsoft.com/office/powerpoint/2010/main" val="13919019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131</a:t>
            </a:fld>
            <a:endParaRPr lang="en-US"/>
          </a:p>
        </p:txBody>
      </p:sp>
    </p:spTree>
    <p:extLst>
      <p:ext uri="{BB962C8B-B14F-4D97-AF65-F5344CB8AC3E}">
        <p14:creationId xmlns:p14="http://schemas.microsoft.com/office/powerpoint/2010/main" val="27043935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132</a:t>
            </a:fld>
            <a:endParaRPr lang="en-US"/>
          </a:p>
        </p:txBody>
      </p:sp>
    </p:spTree>
    <p:extLst>
      <p:ext uri="{BB962C8B-B14F-4D97-AF65-F5344CB8AC3E}">
        <p14:creationId xmlns:p14="http://schemas.microsoft.com/office/powerpoint/2010/main" val="1939366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42</a:t>
            </a:fld>
            <a:endParaRPr lang="en-US"/>
          </a:p>
        </p:txBody>
      </p:sp>
    </p:spTree>
    <p:extLst>
      <p:ext uri="{BB962C8B-B14F-4D97-AF65-F5344CB8AC3E}">
        <p14:creationId xmlns:p14="http://schemas.microsoft.com/office/powerpoint/2010/main" val="2302798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43</a:t>
            </a:fld>
            <a:endParaRPr lang="en-US"/>
          </a:p>
        </p:txBody>
      </p:sp>
    </p:spTree>
    <p:extLst>
      <p:ext uri="{BB962C8B-B14F-4D97-AF65-F5344CB8AC3E}">
        <p14:creationId xmlns:p14="http://schemas.microsoft.com/office/powerpoint/2010/main" val="4141967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44</a:t>
            </a:fld>
            <a:endParaRPr lang="en-US"/>
          </a:p>
        </p:txBody>
      </p:sp>
    </p:spTree>
    <p:extLst>
      <p:ext uri="{BB962C8B-B14F-4D97-AF65-F5344CB8AC3E}">
        <p14:creationId xmlns:p14="http://schemas.microsoft.com/office/powerpoint/2010/main" val="3048944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45</a:t>
            </a:fld>
            <a:endParaRPr lang="en-US"/>
          </a:p>
        </p:txBody>
      </p:sp>
    </p:spTree>
    <p:extLst>
      <p:ext uri="{BB962C8B-B14F-4D97-AF65-F5344CB8AC3E}">
        <p14:creationId xmlns:p14="http://schemas.microsoft.com/office/powerpoint/2010/main" val="2910176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7641E8-73DF-4AD2-848E-3103064331B1}"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788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813283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56384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45827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991684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08958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335106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8" name="Footer Placeholder 7"/>
          <p:cNvSpPr>
            <a:spLocks noGrp="1"/>
          </p:cNvSpPr>
          <p:nvPr>
            <p:ph type="ftr" sz="quarter" idx="11"/>
          </p:nvPr>
        </p:nvSpPr>
        <p:spPr/>
        <p:txBody>
          <a:bodyPr/>
          <a:lstStyle/>
          <a:p>
            <a:endParaRPr lang="en-US">
              <a:solidFill>
                <a:srgbClr val="FFFFFF">
                  <a:tint val="75000"/>
                </a:srgbClr>
              </a:solidFill>
            </a:endParaRPr>
          </a:p>
        </p:txBody>
      </p:sp>
      <p:sp>
        <p:nvSpPr>
          <p:cNvPr id="9" name="Slide Number Placeholder 8"/>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791181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4" name="Footer Placeholder 3"/>
          <p:cNvSpPr>
            <a:spLocks noGrp="1"/>
          </p:cNvSpPr>
          <p:nvPr>
            <p:ph type="ftr" sz="quarter" idx="11"/>
          </p:nvPr>
        </p:nvSpPr>
        <p:spPr/>
        <p:txBody>
          <a:bodyPr/>
          <a:lstStyle/>
          <a:p>
            <a:endParaRPr lang="en-US">
              <a:solidFill>
                <a:srgbClr val="FFFFFF">
                  <a:tint val="75000"/>
                </a:srgbClr>
              </a:solidFill>
            </a:endParaRPr>
          </a:p>
        </p:txBody>
      </p:sp>
      <p:sp>
        <p:nvSpPr>
          <p:cNvPr id="5" name="Slide Number Placeholder 4"/>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491257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3" name="Footer Placeholder 2"/>
          <p:cNvSpPr>
            <a:spLocks noGrp="1"/>
          </p:cNvSpPr>
          <p:nvPr>
            <p:ph type="ftr" sz="quarter" idx="11"/>
          </p:nvPr>
        </p:nvSpPr>
        <p:spPr/>
        <p:txBody>
          <a:bodyPr/>
          <a:lstStyle/>
          <a:p>
            <a:endParaRPr lang="en-US">
              <a:solidFill>
                <a:srgbClr val="FFFFFF">
                  <a:tint val="75000"/>
                </a:srgbClr>
              </a:solidFill>
            </a:endParaRPr>
          </a:p>
        </p:txBody>
      </p:sp>
      <p:sp>
        <p:nvSpPr>
          <p:cNvPr id="4" name="Slide Number Placeholder 3"/>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4050865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68767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172706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239617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831406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13131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641E8-73DF-4AD2-848E-3103064331B1}"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735088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7641E8-73DF-4AD2-848E-3103064331B1}" type="datetimeFigureOut">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006575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7641E8-73DF-4AD2-848E-3103064331B1}" type="datetimeFigureOut">
              <a:rPr lang="en-US" smtClean="0"/>
              <a:t>3/29/2022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26127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7641E8-73DF-4AD2-848E-3103064331B1}" type="datetimeFigureOut">
              <a:rPr lang="en-US" smtClean="0"/>
              <a:t>3/29/2022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1086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641E8-73DF-4AD2-848E-3103064331B1}" type="datetimeFigureOut">
              <a:rPr lang="en-US" smtClean="0"/>
              <a:t>3/29/2022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30086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9939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98485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641E8-73DF-4AD2-848E-3103064331B1}" type="datetimeFigureOut">
              <a:rPr lang="en-US" smtClean="0"/>
              <a:t>3/29/2022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9774F-35CA-4D52-BC36-B962973F1FA3}" type="slidenum">
              <a:rPr lang="en-US" smtClean="0"/>
              <a:t>‹#›</a:t>
            </a:fld>
            <a:endParaRPr lang="en-US"/>
          </a:p>
        </p:txBody>
      </p:sp>
    </p:spTree>
    <p:extLst>
      <p:ext uri="{BB962C8B-B14F-4D97-AF65-F5344CB8AC3E}">
        <p14:creationId xmlns:p14="http://schemas.microsoft.com/office/powerpoint/2010/main" val="333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0895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8.xml"/><Relationship Id="rId5" Type="http://schemas.openxmlformats.org/officeDocument/2006/relationships/slide" Target="slide38.xml"/><Relationship Id="rId4" Type="http://schemas.microsoft.com/office/2007/relationships/hdphoto" Target="../media/hdphoto1.wdp"/></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9.xml"/><Relationship Id="rId4" Type="http://schemas.microsoft.com/office/2007/relationships/hdphoto" Target="../media/hdphoto1.wdp"/></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0.xml"/><Relationship Id="rId5" Type="http://schemas.openxmlformats.org/officeDocument/2006/relationships/image" Target="../media/image21.png"/><Relationship Id="rId4" Type="http://schemas.microsoft.com/office/2007/relationships/hdphoto" Target="../media/hdphoto1.wdp"/></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1.xml"/><Relationship Id="rId4" Type="http://schemas.microsoft.com/office/2007/relationships/hdphoto" Target="../media/hdphoto1.wdp"/></Relationships>
</file>

<file path=ppt/slides/_rels/slide10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02.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3.xml"/><Relationship Id="rId4" Type="http://schemas.microsoft.com/office/2007/relationships/hdphoto" Target="../media/hdphoto1.wdp"/></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4.xml"/><Relationship Id="rId4" Type="http://schemas.microsoft.com/office/2007/relationships/hdphoto" Target="../media/hdphoto1.wdp"/></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5.xml"/><Relationship Id="rId5" Type="http://schemas.openxmlformats.org/officeDocument/2006/relationships/slide" Target="slide69.xml"/><Relationship Id="rId4" Type="http://schemas.microsoft.com/office/2007/relationships/hdphoto" Target="../media/hdphoto1.wdp"/></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6.xml"/><Relationship Id="rId5" Type="http://schemas.openxmlformats.org/officeDocument/2006/relationships/image" Target="../media/image22.png"/><Relationship Id="rId4" Type="http://schemas.microsoft.com/office/2007/relationships/hdphoto" Target="../media/hdphoto1.wdp"/></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7.xml"/><Relationship Id="rId5" Type="http://schemas.openxmlformats.org/officeDocument/2006/relationships/image" Target="../media/image23.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xml"/><Relationship Id="rId4" Type="http://schemas.microsoft.com/office/2007/relationships/hdphoto" Target="../media/hdphoto1.wdp"/></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8.xml"/><Relationship Id="rId4" Type="http://schemas.microsoft.com/office/2007/relationships/hdphoto" Target="../media/hdphoto1.wdp"/></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9.xml"/><Relationship Id="rId4" Type="http://schemas.microsoft.com/office/2007/relationships/hdphoto" Target="../media/hdphoto1.wdp"/></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0.xml"/><Relationship Id="rId4" Type="http://schemas.microsoft.com/office/2007/relationships/hdphoto" Target="../media/hdphoto1.wdp"/></Relationships>
</file>

<file path=ppt/slides/_rels/slide1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11.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2.xml"/><Relationship Id="rId4" Type="http://schemas.microsoft.com/office/2007/relationships/hdphoto" Target="../media/hdphoto1.wdp"/></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3.xml"/><Relationship Id="rId5" Type="http://schemas.openxmlformats.org/officeDocument/2006/relationships/slide" Target="slide68.xml"/><Relationship Id="rId4" Type="http://schemas.microsoft.com/office/2007/relationships/hdphoto" Target="../media/hdphoto1.wdp"/></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4.xml"/><Relationship Id="rId5" Type="http://schemas.openxmlformats.org/officeDocument/2006/relationships/image" Target="../media/image24.png"/><Relationship Id="rId4" Type="http://schemas.microsoft.com/office/2007/relationships/hdphoto" Target="../media/hdphoto1.wdp"/></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5.xml"/><Relationship Id="rId5" Type="http://schemas.openxmlformats.org/officeDocument/2006/relationships/image" Target="../media/image25.png"/><Relationship Id="rId4" Type="http://schemas.microsoft.com/office/2007/relationships/hdphoto" Target="../media/hdphoto1.wdp"/></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6.xml"/><Relationship Id="rId4" Type="http://schemas.microsoft.com/office/2007/relationships/hdphoto" Target="../media/hdphoto1.wdp"/></Relationships>
</file>

<file path=ppt/slides/_rels/slide1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1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microsoft.com/office/2007/relationships/hdphoto" Target="../media/hdphoto1.wdp"/></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hemeOverride" Target="../theme/themeOverride118.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9.xml"/><Relationship Id="rId5" Type="http://schemas.openxmlformats.org/officeDocument/2006/relationships/slide" Target="slide41.xml"/><Relationship Id="rId4" Type="http://schemas.microsoft.com/office/2007/relationships/hdphoto" Target="../media/hdphoto1.wdp"/></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0.xml"/><Relationship Id="rId4" Type="http://schemas.microsoft.com/office/2007/relationships/hdphoto" Target="../media/hdphoto1.wdp"/></Relationships>
</file>

<file path=ppt/slides/_rels/slide1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21.xml"/></Relationships>
</file>

<file path=ppt/slides/_rels/slide1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22.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3.xml"/><Relationship Id="rId4" Type="http://schemas.microsoft.com/office/2007/relationships/hdphoto" Target="../media/hdphoto1.wdp"/></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4.xml"/><Relationship Id="rId4" Type="http://schemas.microsoft.com/office/2007/relationships/hdphoto" Target="../media/hdphoto1.wdp"/></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5.xml"/><Relationship Id="rId4" Type="http://schemas.microsoft.com/office/2007/relationships/hdphoto" Target="../media/hdphoto1.wdp"/></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6.xml"/><Relationship Id="rId4" Type="http://schemas.microsoft.com/office/2007/relationships/hdphoto" Target="../media/hdphoto1.wdp"/></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hemeOverride" Target="../theme/themeOverride127.xml"/><Relationship Id="rId5" Type="http://schemas.microsoft.com/office/2007/relationships/hdphoto" Target="../media/hdphoto1.wdp"/><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xml"/><Relationship Id="rId4" Type="http://schemas.microsoft.com/office/2007/relationships/hdphoto" Target="../media/hdphoto1.wdp"/></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hemeOverride" Target="../theme/themeOverride128.xml"/><Relationship Id="rId5" Type="http://schemas.microsoft.com/office/2007/relationships/hdphoto" Target="../media/hdphoto1.wdp"/><Relationship Id="rId4" Type="http://schemas.openxmlformats.org/officeDocument/2006/relationships/image" Target="../media/image1.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hemeOverride" Target="../theme/themeOverride129.xml"/><Relationship Id="rId5" Type="http://schemas.microsoft.com/office/2007/relationships/hdphoto" Target="../media/hdphoto1.wdp"/><Relationship Id="rId4" Type="http://schemas.openxmlformats.org/officeDocument/2006/relationships/image" Target="../media/image1.pn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hemeOverride" Target="../theme/themeOverride130.xml"/><Relationship Id="rId5" Type="http://schemas.microsoft.com/office/2007/relationships/hdphoto" Target="../media/hdphoto1.wdp"/><Relationship Id="rId4" Type="http://schemas.openxmlformats.org/officeDocument/2006/relationships/image" Target="../media/image1.png"/></Relationships>
</file>

<file path=ppt/slides/_rels/slide1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31.xml"/></Relationships>
</file>

<file path=ppt/slides/_rels/slide1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32.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3.xml"/><Relationship Id="rId4" Type="http://schemas.microsoft.com/office/2007/relationships/hdphoto" Target="../media/hdphoto1.wdp"/></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4.xml"/><Relationship Id="rId4" Type="http://schemas.microsoft.com/office/2007/relationships/hdphoto" Target="../media/hdphoto1.wdp"/></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5.xml"/><Relationship Id="rId4" Type="http://schemas.microsoft.com/office/2007/relationships/hdphoto" Target="../media/hdphoto1.wdp"/></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6.xml"/><Relationship Id="rId4" Type="http://schemas.microsoft.com/office/2007/relationships/hdphoto" Target="../media/hdphoto1.wdp"/></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7.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xml"/><Relationship Id="rId4" Type="http://schemas.microsoft.com/office/2007/relationships/hdphoto" Target="../media/hdphoto1.wdp"/></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8.xml"/><Relationship Id="rId4" Type="http://schemas.microsoft.com/office/2007/relationships/hdphoto" Target="../media/hdphoto1.wdp"/></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9.xml"/><Relationship Id="rId4" Type="http://schemas.microsoft.com/office/2007/relationships/hdphoto" Target="../media/hdphoto1.wdp"/></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0.xml"/><Relationship Id="rId4" Type="http://schemas.microsoft.com/office/2007/relationships/hdphoto" Target="../media/hdphoto1.wdp"/></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1.xml"/><Relationship Id="rId4" Type="http://schemas.microsoft.com/office/2007/relationships/hdphoto" Target="../media/hdphoto1.wdp"/></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2.xml"/><Relationship Id="rId4" Type="http://schemas.microsoft.com/office/2007/relationships/hdphoto" Target="../media/hdphoto1.wdp"/></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3.xml"/><Relationship Id="rId4" Type="http://schemas.microsoft.com/office/2007/relationships/hdphoto" Target="../media/hdphoto1.wdp"/></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4.xml"/><Relationship Id="rId4" Type="http://schemas.microsoft.com/office/2007/relationships/hdphoto" Target="../media/hdphoto1.wdp"/></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5.xml"/><Relationship Id="rId5" Type="http://schemas.openxmlformats.org/officeDocument/2006/relationships/image" Target="../media/image26.png"/><Relationship Id="rId4" Type="http://schemas.microsoft.com/office/2007/relationships/hdphoto" Target="../media/hdphoto1.wdp"/></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6.xml"/><Relationship Id="rId4" Type="http://schemas.microsoft.com/office/2007/relationships/hdphoto" Target="../media/hdphoto1.wdp"/></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xml"/><Relationship Id="rId4" Type="http://schemas.microsoft.com/office/2007/relationships/hdphoto" Target="../media/hdphoto1.wdp"/></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8.xml"/><Relationship Id="rId4" Type="http://schemas.microsoft.com/office/2007/relationships/hdphoto" Target="../media/hdphoto1.wdp"/></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9.xml"/><Relationship Id="rId5" Type="http://schemas.openxmlformats.org/officeDocument/2006/relationships/image" Target="../media/image230.png"/><Relationship Id="rId4" Type="http://schemas.microsoft.com/office/2007/relationships/hdphoto" Target="../media/hdphoto1.wdp"/></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0.xml"/><Relationship Id="rId4" Type="http://schemas.microsoft.com/office/2007/relationships/hdphoto" Target="../media/hdphoto1.wdp"/></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1.xml"/><Relationship Id="rId5" Type="http://schemas.openxmlformats.org/officeDocument/2006/relationships/image" Target="../media/image240.png"/><Relationship Id="rId4" Type="http://schemas.microsoft.com/office/2007/relationships/hdphoto" Target="../media/hdphoto1.wdp"/></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2.xml"/><Relationship Id="rId4" Type="http://schemas.microsoft.com/office/2007/relationships/hdphoto" Target="../media/hdphoto1.wdp"/></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3.xml"/><Relationship Id="rId4" Type="http://schemas.microsoft.com/office/2007/relationships/hdphoto" Target="../media/hdphoto1.wdp"/></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4.xml"/><Relationship Id="rId4" Type="http://schemas.microsoft.com/office/2007/relationships/hdphoto" Target="../media/hdphoto1.wdp"/></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5.xml"/><Relationship Id="rId4" Type="http://schemas.microsoft.com/office/2007/relationships/hdphoto" Target="../media/hdphoto1.wdp"/></Relationships>
</file>

<file path=ppt/slides/_rels/slide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6.xml"/><Relationship Id="rId4" Type="http://schemas.microsoft.com/office/2007/relationships/hdphoto" Target="../media/hdphoto1.wdp"/></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xml"/><Relationship Id="rId4" Type="http://schemas.microsoft.com/office/2007/relationships/hdphoto" Target="../media/hdphoto1.wdp"/></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8.xml"/><Relationship Id="rId4" Type="http://schemas.microsoft.com/office/2007/relationships/hdphoto" Target="../media/hdphoto1.wdp"/></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9.xml"/><Relationship Id="rId4" Type="http://schemas.microsoft.com/office/2007/relationships/hdphoto" Target="../media/hdphoto1.wdp"/></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0.xml"/><Relationship Id="rId4" Type="http://schemas.microsoft.com/office/2007/relationships/hdphoto" Target="../media/hdphoto1.wdp"/></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1.xml"/><Relationship Id="rId4" Type="http://schemas.microsoft.com/office/2007/relationships/hdphoto" Target="../media/hdphoto1.wdp"/></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2.xml"/><Relationship Id="rId4" Type="http://schemas.microsoft.com/office/2007/relationships/hdphoto" Target="../media/hdphoto1.wdp"/></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3.xml"/><Relationship Id="rId4" Type="http://schemas.microsoft.com/office/2007/relationships/hdphoto" Target="../media/hdphoto1.wdp"/></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4.xml"/><Relationship Id="rId4" Type="http://schemas.microsoft.com/office/2007/relationships/hdphoto" Target="../media/hdphoto1.wdp"/></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5.xml"/><Relationship Id="rId4" Type="http://schemas.microsoft.com/office/2007/relationships/hdphoto" Target="../media/hdphoto1.wdp"/></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6.xml"/><Relationship Id="rId4" Type="http://schemas.microsoft.com/office/2007/relationships/hdphoto" Target="../media/hdphoto1.wdp"/></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7.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xml"/><Relationship Id="rId4" Type="http://schemas.microsoft.com/office/2007/relationships/hdphoto" Target="../media/hdphoto1.wdp"/></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8.xml"/><Relationship Id="rId4" Type="http://schemas.microsoft.com/office/2007/relationships/hdphoto" Target="../media/hdphoto1.wdp"/></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9.xml"/><Relationship Id="rId4" Type="http://schemas.microsoft.com/office/2007/relationships/hdphoto" Target="../media/hdphoto1.wdp"/></Relationships>
</file>

<file path=ppt/slides/_rels/slide172.xml.rels><?xml version="1.0" encoding="UTF-8" standalone="yes"?>
<Relationships xmlns="http://schemas.openxmlformats.org/package/2006/relationships"><Relationship Id="rId3" Type="http://schemas.openxmlformats.org/officeDocument/2006/relationships/hyperlink" Target="https://github.com/amueller/introduction_to_ml_with_python/blob/master/02-supervised-learning.ipynb" TargetMode="External"/><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3" Type="http://schemas.openxmlformats.org/officeDocument/2006/relationships/hyperlink" Target="https://github.com/ageron/handson-ml" TargetMode="External"/><Relationship Id="rId2" Type="http://schemas.openxmlformats.org/officeDocument/2006/relationships/image" Target="../media/image27.jpg"/><Relationship Id="rId1" Type="http://schemas.openxmlformats.org/officeDocument/2006/relationships/slideLayout" Target="../slideLayouts/slideLayout13.xml"/><Relationship Id="rId4" Type="http://schemas.openxmlformats.org/officeDocument/2006/relationships/hyperlink" Target="https://machinelearningmastery.com/how-to-use-correlation-to-understand-the-relationship-between-variables/" TargetMode="External"/></Relationships>
</file>

<file path=ppt/slides/_rels/slide17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8.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9.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0.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1.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3.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4.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5.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7.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8.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9.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0.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1.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2.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3.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4.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35.xml"/><Relationship Id="rId5" Type="http://schemas.microsoft.com/office/2007/relationships/hdphoto" Target="../media/hdphoto1.wdp"/><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6.xml"/><Relationship Id="rId5" Type="http://schemas.microsoft.com/office/2007/relationships/hdphoto" Target="../media/hdphoto1.wdp"/><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8" Type="http://schemas.openxmlformats.org/officeDocument/2006/relationships/image" Target="../media/image2.wmf"/><Relationship Id="rId3" Type="http://schemas.openxmlformats.org/officeDocument/2006/relationships/slideLayout" Target="../slideLayouts/slideLayout2.xml"/><Relationship Id="rId7" Type="http://schemas.openxmlformats.org/officeDocument/2006/relationships/oleObject" Target="../embeddings/oleObject1.bin"/><Relationship Id="rId2" Type="http://schemas.openxmlformats.org/officeDocument/2006/relationships/vmlDrawing" Target="../drawings/vmlDrawing1.vml"/><Relationship Id="rId1" Type="http://schemas.openxmlformats.org/officeDocument/2006/relationships/themeOverride" Target="../theme/themeOverride3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4.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8.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39.xml"/><Relationship Id="rId5" Type="http://schemas.microsoft.com/office/2007/relationships/hdphoto" Target="../media/hdphoto1.wdp"/><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40.xml"/><Relationship Id="rId5" Type="http://schemas.microsoft.com/office/2007/relationships/hdphoto" Target="../media/hdphoto1.wdp"/><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4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4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43.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44.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45.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46.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4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48.xml"/><Relationship Id="rId5" Type="http://schemas.microsoft.com/office/2007/relationships/hdphoto" Target="../media/hdphoto1.wdp"/><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49.xml"/><Relationship Id="rId5" Type="http://schemas.microsoft.com/office/2007/relationships/hdphoto" Target="../media/hdphoto1.wdp"/><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50.xml"/><Relationship Id="rId5" Type="http://schemas.microsoft.com/office/2007/relationships/hdphoto" Target="../media/hdphoto1.wdp"/><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51.xml"/><Relationship Id="rId5" Type="http://schemas.microsoft.com/office/2007/relationships/hdphoto" Target="../media/hdphoto1.wdp"/><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5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53.xml"/><Relationship Id="rId6" Type="http://schemas.openxmlformats.org/officeDocument/2006/relationships/slide" Target="slide8.xml"/><Relationship Id="rId5" Type="http://schemas.microsoft.com/office/2007/relationships/hdphoto" Target="../media/hdphoto1.wdp"/><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54.xml"/><Relationship Id="rId5" Type="http://schemas.microsoft.com/office/2007/relationships/hdphoto" Target="../media/hdphoto1.wdp"/><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55.xml"/><Relationship Id="rId5" Type="http://schemas.microsoft.com/office/2007/relationships/hdphoto" Target="../media/hdphoto1.wdp"/><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56.xml"/><Relationship Id="rId5" Type="http://schemas.microsoft.com/office/2007/relationships/hdphoto" Target="../media/hdphoto1.wdp"/><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57.xml"/><Relationship Id="rId5" Type="http://schemas.microsoft.com/office/2007/relationships/hdphoto" Target="../media/hdphoto1.wdp"/><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58.xml"/><Relationship Id="rId5" Type="http://schemas.microsoft.com/office/2007/relationships/hdphoto" Target="../media/hdphoto1.wdp"/><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59.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0.xml"/><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1.xml"/><Relationship Id="rId5" Type="http://schemas.openxmlformats.org/officeDocument/2006/relationships/image" Target="../media/image7.png"/><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2.xml"/><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3.xml"/><Relationship Id="rId5" Type="http://schemas.openxmlformats.org/officeDocument/2006/relationships/image" Target="../media/image8.png"/><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4.xml"/><Relationship Id="rId5" Type="http://schemas.openxmlformats.org/officeDocument/2006/relationships/image" Target="../media/image9.png"/><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5.xml"/><Relationship Id="rId5" Type="http://schemas.openxmlformats.org/officeDocument/2006/relationships/image" Target="../media/image10.png"/><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6.xml"/><Relationship Id="rId5" Type="http://schemas.openxmlformats.org/officeDocument/2006/relationships/image" Target="../media/image11.png"/><Relationship Id="rId4" Type="http://schemas.microsoft.com/office/2007/relationships/hdphoto" Target="../media/hdphoto1.wdp"/></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7.xml"/><Relationship Id="rId5" Type="http://schemas.openxmlformats.org/officeDocument/2006/relationships/image" Target="../media/image12.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8.xml"/><Relationship Id="rId4" Type="http://schemas.microsoft.com/office/2007/relationships/hdphoto" Target="../media/hdphoto1.wdp"/></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9.xml"/><Relationship Id="rId5" Type="http://schemas.openxmlformats.org/officeDocument/2006/relationships/image" Target="../media/image13.png"/><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70.xml"/><Relationship Id="rId5" Type="http://schemas.microsoft.com/office/2007/relationships/hdphoto" Target="../media/hdphoto1.wdp"/><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hemeOverride" Target="../theme/themeOverride71.xml"/><Relationship Id="rId5" Type="http://schemas.microsoft.com/office/2007/relationships/hdphoto" Target="../media/hdphoto1.wdp"/><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hemeOverride" Target="../theme/themeOverride72.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73.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hemeOverride" Target="../theme/themeOverride74.xml"/><Relationship Id="rId5" Type="http://schemas.microsoft.com/office/2007/relationships/hdphoto" Target="../media/hdphoto1.wdp"/><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75.xml"/><Relationship Id="rId5" Type="http://schemas.microsoft.com/office/2007/relationships/hdphoto" Target="../media/hdphoto1.wdp"/><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76.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77.xml"/><Relationship Id="rId5" Type="http://schemas.microsoft.com/office/2007/relationships/hdphoto" Target="../media/hdphoto1.wdp"/><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8.xml"/><Relationship Id="rId5" Type="http://schemas.microsoft.com/office/2007/relationships/hdphoto" Target="../media/hdphoto1.wdp"/><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78.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hemeOverride" Target="../theme/themeOverride79.xml"/><Relationship Id="rId5" Type="http://schemas.microsoft.com/office/2007/relationships/hdphoto" Target="../media/hdphoto1.wdp"/><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hemeOverride" Target="../theme/themeOverride80.xml"/><Relationship Id="rId5" Type="http://schemas.microsoft.com/office/2007/relationships/hdphoto" Target="../media/hdphoto1.wdp"/><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hemeOverride" Target="../theme/themeOverride81.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hemeOverride" Target="../theme/themeOverride82.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hemeOverride" Target="../theme/themeOverride83.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hemeOverride" Target="../theme/themeOverride84.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hemeOverride" Target="../theme/themeOverride85.xml"/><Relationship Id="rId5" Type="http://schemas.microsoft.com/office/2007/relationships/hdphoto" Target="../media/hdphoto1.wdp"/><Relationship Id="rId4" Type="http://schemas.openxmlformats.org/officeDocument/2006/relationships/image" Target="../media/image1.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hemeOverride" Target="../theme/themeOverride86.xml"/><Relationship Id="rId6" Type="http://schemas.openxmlformats.org/officeDocument/2006/relationships/image" Target="../media/image180.png"/><Relationship Id="rId5" Type="http://schemas.microsoft.com/office/2007/relationships/hdphoto" Target="../media/hdphoto1.wdp"/><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hemeOverride" Target="../theme/themeOverride87.xml"/><Relationship Id="rId5" Type="http://schemas.microsoft.com/office/2007/relationships/hdphoto" Target="../media/hdphoto1.wdp"/><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microsoft.com/office/2007/relationships/hdphoto" Target="../media/hdphoto1.wdp"/></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hemeOverride" Target="../theme/themeOverride88.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hemeOverride" Target="../theme/themeOverride89.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hemeOverride" Target="../theme/themeOverride90.xml"/><Relationship Id="rId5" Type="http://schemas.microsoft.com/office/2007/relationships/hdphoto" Target="../media/hdphoto1.wdp"/><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hemeOverride" Target="../theme/themeOverride91.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hemeOverride" Target="../theme/themeOverride92.xml"/><Relationship Id="rId5" Type="http://schemas.microsoft.com/office/2007/relationships/hdphoto" Target="../media/hdphoto1.wdp"/><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hemeOverride" Target="../theme/themeOverride93.xml"/><Relationship Id="rId5" Type="http://schemas.microsoft.com/office/2007/relationships/hdphoto" Target="../media/hdphoto1.wdp"/><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hemeOverride" Target="../theme/themeOverride94.xml"/><Relationship Id="rId5" Type="http://schemas.microsoft.com/office/2007/relationships/hdphoto" Target="../media/hdphoto1.wdp"/><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95.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6.xml"/><Relationship Id="rId4" Type="http://schemas.microsoft.com/office/2007/relationships/hdphoto" Target="../media/hdphoto1.wdp"/></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66800"/>
            <a:ext cx="7772400" cy="1470025"/>
          </a:xfrm>
        </p:spPr>
        <p:txBody>
          <a:bodyPr>
            <a:normAutofit/>
          </a:bodyPr>
          <a:lstStyle/>
          <a:p>
            <a:r>
              <a:rPr lang="en-US" dirty="0"/>
              <a:t>Session 7 – Python</a:t>
            </a:r>
          </a:p>
        </p:txBody>
      </p:sp>
      <p:sp>
        <p:nvSpPr>
          <p:cNvPr id="3" name="Subtitle 2"/>
          <p:cNvSpPr>
            <a:spLocks noGrp="1"/>
          </p:cNvSpPr>
          <p:nvPr>
            <p:ph type="subTitle" idx="1"/>
          </p:nvPr>
        </p:nvSpPr>
        <p:spPr>
          <a:xfrm>
            <a:off x="1066800" y="2955979"/>
            <a:ext cx="7010400" cy="674633"/>
          </a:xfrm>
        </p:spPr>
        <p:txBody>
          <a:bodyPr>
            <a:normAutofit fontScale="85000" lnSpcReduction="10000"/>
          </a:bodyPr>
          <a:lstStyle/>
          <a:p>
            <a:r>
              <a:rPr lang="en-US" dirty="0"/>
              <a:t>Brief Intro to Machine Learning with Scikit Learn</a:t>
            </a:r>
          </a:p>
        </p:txBody>
      </p:sp>
      <p:sp>
        <p:nvSpPr>
          <p:cNvPr id="4" name="Subtitle 2">
            <a:extLst>
              <a:ext uri="{FF2B5EF4-FFF2-40B4-BE49-F238E27FC236}">
                <a16:creationId xmlns:a16="http://schemas.microsoft.com/office/drawing/2014/main" id="{67FC505E-5CC9-4A0E-B761-69CACE406D7E}"/>
              </a:ext>
            </a:extLst>
          </p:cNvPr>
          <p:cNvSpPr txBox="1">
            <a:spLocks/>
          </p:cNvSpPr>
          <p:nvPr/>
        </p:nvSpPr>
        <p:spPr>
          <a:xfrm>
            <a:off x="1371600" y="5410200"/>
            <a:ext cx="6400800" cy="674633"/>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2400" dirty="0"/>
              <a:t>Doug Bowman</a:t>
            </a:r>
          </a:p>
        </p:txBody>
      </p:sp>
    </p:spTree>
    <p:extLst>
      <p:ext uri="{BB962C8B-B14F-4D97-AF65-F5344CB8AC3E}">
        <p14:creationId xmlns:p14="http://schemas.microsoft.com/office/powerpoint/2010/main" val="418831138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Trainer vs Model</a:t>
            </a:r>
          </a:p>
          <a:p>
            <a:pPr lvl="1"/>
            <a:r>
              <a:rPr lang="en-US" dirty="0"/>
              <a:t>The trainer is the template used to create a model.  </a:t>
            </a:r>
          </a:p>
          <a:p>
            <a:pPr lvl="1"/>
            <a:r>
              <a:rPr lang="en-US" dirty="0"/>
              <a:t>The model is what actually contains the data, where the trainer tells the model what to do with the data.</a:t>
            </a:r>
          </a:p>
          <a:p>
            <a:pPr lvl="1"/>
            <a:r>
              <a:rPr lang="en-US" dirty="0"/>
              <a:t>The trainer is like a class, where the model is like an object.</a:t>
            </a:r>
          </a:p>
          <a:p>
            <a:endParaRPr lang="en-US" dirty="0"/>
          </a:p>
          <a:p>
            <a:pPr lvl="2"/>
            <a:endParaRPr lang="en-US" dirty="0"/>
          </a:p>
          <a:p>
            <a:endParaRPr lang="en-US" dirty="0"/>
          </a:p>
        </p:txBody>
      </p:sp>
    </p:spTree>
    <p:extLst>
      <p:ext uri="{BB962C8B-B14F-4D97-AF65-F5344CB8AC3E}">
        <p14:creationId xmlns:p14="http://schemas.microsoft.com/office/powerpoint/2010/main" val="3444231323"/>
      </p:ext>
    </p:extLst>
  </p:cSld>
  <p:clrMapOvr>
    <a:overrideClrMapping bg1="lt1" tx1="dk1" bg2="lt2" tx2="dk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K-Nearest Neighbors Regression</a:t>
            </a:r>
          </a:p>
          <a:p>
            <a:pPr lvl="1"/>
            <a:r>
              <a:rPr lang="en-US" dirty="0"/>
              <a:t>Similar to the </a:t>
            </a:r>
            <a:r>
              <a:rPr lang="en-US" dirty="0">
                <a:hlinkClick r:id="rId5" action="ppaction://hlinksldjump"/>
              </a:rPr>
              <a:t>classifier variant</a:t>
            </a:r>
            <a:r>
              <a:rPr lang="en-US" dirty="0"/>
              <a:t>, the regressor picks the value that is closest to the most similar neighbor.</a:t>
            </a:r>
          </a:p>
          <a:p>
            <a:pPr lvl="1"/>
            <a:r>
              <a:rPr lang="en-US" dirty="0"/>
              <a:t>Multiple neighbors are averaged together.</a:t>
            </a:r>
          </a:p>
          <a:p>
            <a:pPr lvl="2"/>
            <a:r>
              <a:rPr lang="en-US" dirty="0"/>
              <a:t>Option to weight the average, such as weighting neighbors inversely to their distance from the point to predict.</a:t>
            </a:r>
          </a:p>
          <a:p>
            <a:pPr lvl="2"/>
            <a:endParaRPr lang="en-US" dirty="0"/>
          </a:p>
          <a:p>
            <a:endParaRPr lang="en-US" dirty="0"/>
          </a:p>
        </p:txBody>
      </p:sp>
    </p:spTree>
    <p:extLst>
      <p:ext uri="{BB962C8B-B14F-4D97-AF65-F5344CB8AC3E}">
        <p14:creationId xmlns:p14="http://schemas.microsoft.com/office/powerpoint/2010/main" val="3048577779"/>
      </p:ext>
    </p:extLst>
  </p:cSld>
  <p:clrMapOvr>
    <a:overrideClrMapping bg1="lt1" tx1="dk1" bg2="lt2" tx2="dk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Linear Regression (Ordinary Least Squares)</a:t>
            </a:r>
          </a:p>
          <a:p>
            <a:pPr lvl="1"/>
            <a:r>
              <a:rPr lang="en-US" dirty="0"/>
              <a:t>Attempts to minimize the mean squared error between the prediction and the target values.</a:t>
            </a:r>
          </a:p>
          <a:p>
            <a:pPr lvl="1"/>
            <a:r>
              <a:rPr lang="en-US" dirty="0"/>
              <a:t>The error of this trainer is calculated by adding the squared differences between the predicted value with the actual target value.</a:t>
            </a:r>
          </a:p>
          <a:p>
            <a:pPr lvl="1"/>
            <a:r>
              <a:rPr lang="en-US" dirty="0"/>
              <a:t>No regularization parameters to adjust the accuracy of this trainer.</a:t>
            </a:r>
          </a:p>
          <a:p>
            <a:endParaRPr lang="en-US" dirty="0"/>
          </a:p>
        </p:txBody>
      </p:sp>
    </p:spTree>
    <p:extLst>
      <p:ext uri="{BB962C8B-B14F-4D97-AF65-F5344CB8AC3E}">
        <p14:creationId xmlns:p14="http://schemas.microsoft.com/office/powerpoint/2010/main" val="2836403428"/>
      </p:ext>
    </p:extLst>
  </p:cSld>
  <p:clrMapOvr>
    <a:overrideClrMapping bg1="lt1" tx1="dk1" bg2="lt2" tx2="dk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a:t>Linear Regression (Ordinary Least Squares)</a:t>
                </a:r>
              </a:p>
              <a:p>
                <a:pPr lvl="1"/>
                <a:r>
                  <a:rPr lang="en-US" dirty="0"/>
                  <a:t>Cost = [(Ŷ</a:t>
                </a:r>
                <a:r>
                  <a:rPr lang="en-US" baseline="-25000" dirty="0"/>
                  <a:t>1</a:t>
                </a:r>
                <a:r>
                  <a:rPr lang="en-US" dirty="0"/>
                  <a:t>-Y</a:t>
                </a:r>
                <a:r>
                  <a:rPr lang="en-US" baseline="-25000" dirty="0"/>
                  <a:t>1</a:t>
                </a:r>
                <a:r>
                  <a:rPr lang="en-US" dirty="0"/>
                  <a:t>)</a:t>
                </a:r>
                <a:r>
                  <a:rPr lang="en-US" baseline="30000" dirty="0"/>
                  <a:t>2</a:t>
                </a:r>
                <a:r>
                  <a:rPr lang="en-US" dirty="0"/>
                  <a:t> + (Ŷ</a:t>
                </a:r>
                <a:r>
                  <a:rPr lang="en-US" baseline="-25000" dirty="0"/>
                  <a:t>2</a:t>
                </a:r>
                <a:r>
                  <a:rPr lang="en-US" dirty="0"/>
                  <a:t>-Y</a:t>
                </a:r>
                <a:r>
                  <a:rPr lang="en-US" baseline="-25000" dirty="0"/>
                  <a:t>2</a:t>
                </a:r>
                <a:r>
                  <a:rPr lang="en-US" dirty="0"/>
                  <a:t>)</a:t>
                </a:r>
                <a:r>
                  <a:rPr lang="en-US" baseline="30000" dirty="0"/>
                  <a:t>2</a:t>
                </a:r>
                <a:r>
                  <a:rPr lang="en-US" dirty="0"/>
                  <a:t> + (Ŷ</a:t>
                </a:r>
                <a:r>
                  <a:rPr lang="en-US" baseline="-25000" dirty="0"/>
                  <a:t>3</a:t>
                </a:r>
                <a:r>
                  <a:rPr lang="en-US" dirty="0"/>
                  <a:t>-Y</a:t>
                </a:r>
                <a:r>
                  <a:rPr lang="en-US" baseline="-25000" dirty="0"/>
                  <a:t>3</a:t>
                </a:r>
                <a:r>
                  <a:rPr lang="en-US" dirty="0"/>
                  <a:t>)</a:t>
                </a:r>
                <a:r>
                  <a:rPr lang="en-US" baseline="30000" dirty="0"/>
                  <a:t>2</a:t>
                </a:r>
                <a:r>
                  <a:rPr lang="en-US" dirty="0"/>
                  <a:t> + … + (</a:t>
                </a:r>
                <a:r>
                  <a:rPr lang="en-US" dirty="0" err="1"/>
                  <a:t>Ŷ</a:t>
                </a:r>
                <a:r>
                  <a:rPr lang="en-US" baseline="-25000" dirty="0" err="1"/>
                  <a:t>n</a:t>
                </a:r>
                <a:r>
                  <a:rPr lang="en-US" dirty="0" err="1"/>
                  <a:t>-Y</a:t>
                </a:r>
                <a:r>
                  <a:rPr lang="en-US" baseline="-25000" dirty="0" err="1"/>
                  <a:t>n</a:t>
                </a:r>
                <a:r>
                  <a:rPr lang="en-US" dirty="0"/>
                  <a:t>)</a:t>
                </a:r>
                <a:r>
                  <a:rPr lang="en-US" baseline="30000" dirty="0"/>
                  <a:t>2</a:t>
                </a:r>
                <a:r>
                  <a:rPr lang="en-US" dirty="0"/>
                  <a:t>]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m:rPr>
                                        <m:nor/>
                                      </m:rPr>
                                      <a:rPr lang="en-US" dirty="0"/>
                                      <m:t>Ŷ</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oMath>
                </a14:m>
                <a:endParaRPr lang="en-US" dirty="0"/>
              </a:p>
              <a:p>
                <a:pPr lvl="2"/>
                <a:r>
                  <a:rPr lang="en-US" dirty="0"/>
                  <a:t>Ŷ = predicted label</a:t>
                </a:r>
              </a:p>
              <a:p>
                <a:pPr lvl="2"/>
                <a:r>
                  <a:rPr lang="en-US" dirty="0"/>
                  <a:t>Y = actual label</a:t>
                </a:r>
              </a:p>
              <a:p>
                <a:pPr lvl="2"/>
                <a:r>
                  <a:rPr lang="en-US" dirty="0"/>
                  <a:t>n = number of samples</a:t>
                </a:r>
              </a:p>
              <a:p>
                <a:pPr lvl="1"/>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 </a:t>
                </a:r>
                <a14:m>
                  <m:oMath xmlns:m="http://schemas.openxmlformats.org/officeDocument/2006/math">
                    <m:nary>
                      <m:naryPr>
                        <m:chr m:val="∑"/>
                        <m:ctrlPr>
                          <a:rPr lang="en-US" i="1">
                            <a:latin typeface="Cambria Math" panose="02040503050406030204" pitchFamily="18" charset="0"/>
                          </a:rPr>
                        </m:ctrlPr>
                      </m:naryPr>
                      <m:sub>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𝑚</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nary>
                  </m:oMath>
                </a14:m>
                <a:endParaRPr lang="en-US" dirty="0"/>
              </a:p>
              <a:p>
                <a:pPr lvl="2"/>
                <a:r>
                  <a:rPr lang="en-US" dirty="0"/>
                  <a:t>w is the determined weight</a:t>
                </a:r>
              </a:p>
              <a:p>
                <a:pPr lvl="2"/>
                <a:r>
                  <a:rPr lang="en-US" dirty="0"/>
                  <a:t>x is the feature value</a:t>
                </a:r>
              </a:p>
              <a:p>
                <a:pPr lvl="2"/>
                <a:r>
                  <a:rPr lang="en-US" dirty="0"/>
                  <a:t>m is the number of features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481" t="-2695" r="-3185"/>
                </a:stretch>
              </a:blipFill>
            </p:spPr>
            <p:txBody>
              <a:bodyPr/>
              <a:lstStyle/>
              <a:p>
                <a:r>
                  <a:rPr lang="en-US">
                    <a:noFill/>
                  </a:rPr>
                  <a:t> </a:t>
                </a:r>
              </a:p>
            </p:txBody>
          </p:sp>
        </mc:Fallback>
      </mc:AlternateContent>
    </p:spTree>
    <p:extLst>
      <p:ext uri="{BB962C8B-B14F-4D97-AF65-F5344CB8AC3E}">
        <p14:creationId xmlns:p14="http://schemas.microsoft.com/office/powerpoint/2010/main" val="2815538723"/>
      </p:ext>
    </p:extLst>
  </p:cSld>
  <p:clrMapOvr>
    <a:overrideClrMapping bg1="lt1" tx1="dk1" bg2="lt2" tx2="dk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Example – Linear Regression</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636144303"/>
      </p:ext>
    </p:extLst>
  </p:cSld>
  <p:clrMapOvr>
    <a:overrideClrMapping bg1="lt1" tx1="dk1" bg2="lt2" tx2="dk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8861B-EF8D-4437-B5A7-BBDD28EE16EC}"/>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Run a linear regression prediction on the Boston housing data set.</a:t>
            </a:r>
          </a:p>
          <a:p>
            <a:pPr lvl="1"/>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409698988"/>
      </p:ext>
    </p:extLst>
  </p:cSld>
  <p:clrMapOvr>
    <a:overrideClrMapping bg1="lt1" tx1="dk1" bg2="lt2" tx2="dk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a:bodyPr>
          <a:lstStyle/>
          <a:p>
            <a:r>
              <a:rPr lang="en-US" dirty="0"/>
              <a:t>Ridge Regression</a:t>
            </a:r>
          </a:p>
          <a:p>
            <a:pPr lvl="1"/>
            <a:r>
              <a:rPr lang="en-US" dirty="0"/>
              <a:t>Uses a modified Ordinary Least Squares as the cost function to fit the data.</a:t>
            </a:r>
          </a:p>
          <a:p>
            <a:pPr lvl="1"/>
            <a:r>
              <a:rPr lang="en-US" dirty="0"/>
              <a:t>Adds additional constraint of attempting to minimize the magnitude of the weight coefficients for each feature without eliminating the feature.</a:t>
            </a:r>
          </a:p>
          <a:p>
            <a:pPr lvl="2"/>
            <a:endParaRPr lang="en-US" dirty="0"/>
          </a:p>
          <a:p>
            <a:endParaRPr lang="en-US" dirty="0"/>
          </a:p>
        </p:txBody>
      </p:sp>
    </p:spTree>
    <p:extLst>
      <p:ext uri="{BB962C8B-B14F-4D97-AF65-F5344CB8AC3E}">
        <p14:creationId xmlns:p14="http://schemas.microsoft.com/office/powerpoint/2010/main" val="474133971"/>
      </p:ext>
    </p:extLst>
  </p:cSld>
  <p:clrMapOvr>
    <a:overrideClrMapping bg1="lt1" tx1="dk1" bg2="lt2" tx2="dk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a:bodyPr>
          <a:lstStyle/>
          <a:p>
            <a:r>
              <a:rPr lang="en-US" dirty="0"/>
              <a:t>Ridge Regression</a:t>
            </a:r>
          </a:p>
          <a:p>
            <a:pPr lvl="1"/>
            <a:r>
              <a:rPr lang="en-US" dirty="0"/>
              <a:t>Each weight should be as close to zero as possible.</a:t>
            </a:r>
          </a:p>
          <a:p>
            <a:pPr lvl="1"/>
            <a:r>
              <a:rPr lang="en-US" dirty="0"/>
              <a:t>Each feature will have as little affect on the prediction as possible.</a:t>
            </a:r>
          </a:p>
          <a:p>
            <a:pPr lvl="1"/>
            <a:r>
              <a:rPr lang="en-US" dirty="0"/>
              <a:t>Note that the feature weights will not be exactly zero using this trainer, so each feature still affects the prediction.</a:t>
            </a:r>
          </a:p>
          <a:p>
            <a:pPr lvl="2"/>
            <a:endParaRPr lang="en-US" dirty="0"/>
          </a:p>
          <a:p>
            <a:endParaRPr lang="en-US" dirty="0"/>
          </a:p>
        </p:txBody>
      </p:sp>
    </p:spTree>
    <p:extLst>
      <p:ext uri="{BB962C8B-B14F-4D97-AF65-F5344CB8AC3E}">
        <p14:creationId xmlns:p14="http://schemas.microsoft.com/office/powerpoint/2010/main" val="3620252848"/>
      </p:ext>
    </p:extLst>
  </p:cSld>
  <p:clrMapOvr>
    <a:overrideClrMapping bg1="lt1" tx1="dk1" bg2="lt2" tx2="dk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Ridge Regression</a:t>
            </a:r>
          </a:p>
          <a:p>
            <a:pPr lvl="1"/>
            <a:r>
              <a:rPr lang="en-US" dirty="0"/>
              <a:t>Attempting to minimize the weight magnitudes is a form of regularization.</a:t>
            </a:r>
          </a:p>
          <a:p>
            <a:pPr lvl="2"/>
            <a:r>
              <a:rPr lang="en-US" dirty="0"/>
              <a:t>Regularization is used to attempt to prevent overfitting.</a:t>
            </a:r>
          </a:p>
          <a:p>
            <a:pPr lvl="1"/>
            <a:r>
              <a:rPr lang="en-US" dirty="0"/>
              <a:t>This trainer uses </a:t>
            </a:r>
            <a:r>
              <a:rPr lang="en-US" dirty="0">
                <a:hlinkClick r:id="rId5" action="ppaction://hlinksldjump"/>
              </a:rPr>
              <a:t>L2 regularization</a:t>
            </a:r>
            <a:r>
              <a:rPr lang="en-US" dirty="0"/>
              <a:t> with OLS as the cost function</a:t>
            </a:r>
          </a:p>
          <a:p>
            <a:pPr lvl="2"/>
            <a:r>
              <a:rPr lang="en-US" dirty="0"/>
              <a:t>The sum of the square of the weight coefficient for each feature is used as a penalty term in determining model accuracy.</a:t>
            </a:r>
          </a:p>
          <a:p>
            <a:pPr lvl="2"/>
            <a:endParaRPr lang="en-US" dirty="0"/>
          </a:p>
          <a:p>
            <a:endParaRPr lang="en-US" dirty="0"/>
          </a:p>
        </p:txBody>
      </p:sp>
    </p:spTree>
    <p:extLst>
      <p:ext uri="{BB962C8B-B14F-4D97-AF65-F5344CB8AC3E}">
        <p14:creationId xmlns:p14="http://schemas.microsoft.com/office/powerpoint/2010/main" val="1031170893"/>
      </p:ext>
    </p:extLst>
  </p:cSld>
  <p:clrMapOvr>
    <a:overrideClrMapping bg1="lt1" tx1="dk1" bg2="lt2" tx2="dk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Ridge Regression</a:t>
                </a:r>
              </a:p>
              <a:p>
                <a:pPr lvl="1"/>
                <a:r>
                  <a:rPr lang="en-US" dirty="0"/>
                  <a:t>Ordinary Least Squares with Regularization</a:t>
                </a:r>
              </a:p>
              <a:p>
                <a:pPr lvl="2"/>
                <a:r>
                  <a:rPr lang="en-US" dirty="0"/>
                  <a:t>Cost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𝑚</m:t>
                        </m:r>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𝑗</m:t>
                            </m:r>
                          </m:sub>
                          <m:sup>
                            <m:r>
                              <a:rPr lang="en-US" b="0" i="1" smtClean="0">
                                <a:latin typeface="Cambria Math" panose="02040503050406030204" pitchFamily="18" charset="0"/>
                                <a:ea typeface="Cambria Math" panose="02040503050406030204" pitchFamily="18" charset="0"/>
                              </a:rPr>
                              <m:t>2</m:t>
                            </m:r>
                          </m:sup>
                        </m:sSubSup>
                      </m:e>
                    </m:nary>
                  </m:oMath>
                </a14:m>
                <a:endParaRPr lang="en-US" dirty="0"/>
              </a:p>
              <a:p>
                <a:pPr lvl="3"/>
                <a:r>
                  <a:rPr lang="en-US" dirty="0"/>
                  <a:t>Ŷ = predicted label</a:t>
                </a:r>
              </a:p>
              <a:p>
                <a:pPr lvl="3"/>
                <a:r>
                  <a:rPr lang="en-US" dirty="0"/>
                  <a:t>Y = actual label</a:t>
                </a:r>
              </a:p>
              <a:p>
                <a:pPr lvl="3"/>
                <a:r>
                  <a:rPr lang="en-US" dirty="0"/>
                  <a:t>n = number of samples</a:t>
                </a:r>
              </a:p>
              <a:p>
                <a:pPr lvl="3"/>
                <a:r>
                  <a:rPr lang="en-US" dirty="0" err="1"/>
                  <a:t>i</a:t>
                </a:r>
                <a:r>
                  <a:rPr lang="en-US" dirty="0"/>
                  <a:t> = feature index</a:t>
                </a:r>
              </a:p>
              <a:p>
                <a:pPr lvl="3"/>
                <a:r>
                  <a:rPr lang="en-US" dirty="0"/>
                  <a:t>j = weight index</a:t>
                </a:r>
              </a:p>
              <a:p>
                <a:pPr lvl="3"/>
                <a:r>
                  <a:rPr lang="el-GR" dirty="0"/>
                  <a:t>α</a:t>
                </a:r>
                <a:r>
                  <a:rPr lang="en-US" dirty="0"/>
                  <a:t> = regularization hyperparameter, must be &gt;=0</a:t>
                </a:r>
              </a:p>
              <a:p>
                <a:pPr lvl="3"/>
                <a:r>
                  <a:rPr lang="en-US" dirty="0"/>
                  <a:t>m = number of features</a:t>
                </a:r>
              </a:p>
              <a:p>
                <a:pPr lvl="3"/>
                <a:r>
                  <a:rPr lang="en-US" dirty="0"/>
                  <a:t>w = determined weight</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2830"/>
                </a:stretch>
              </a:blipFill>
            </p:spPr>
            <p:txBody>
              <a:bodyPr/>
              <a:lstStyle/>
              <a:p>
                <a:r>
                  <a:rPr lang="en-US">
                    <a:noFill/>
                  </a:rPr>
                  <a:t> </a:t>
                </a:r>
              </a:p>
            </p:txBody>
          </p:sp>
        </mc:Fallback>
      </mc:AlternateContent>
    </p:spTree>
    <p:extLst>
      <p:ext uri="{BB962C8B-B14F-4D97-AF65-F5344CB8AC3E}">
        <p14:creationId xmlns:p14="http://schemas.microsoft.com/office/powerpoint/2010/main" val="3323823717"/>
      </p:ext>
    </p:extLst>
  </p:cSld>
  <p:clrMapOvr>
    <a:overrideClrMapping bg1="lt1" tx1="dk1" bg2="lt2" tx2="dk2" accent1="accent1" accent2="accent2" accent3="accent3" accent4="accent4" accent5="accent5" accent6="accent6" hlink="hlink" folHlink="folHlink"/>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Ridge Regression</a:t>
                </a:r>
              </a:p>
              <a:p>
                <a:pPr lvl="1"/>
                <a:r>
                  <a:rPr lang="en-US" dirty="0"/>
                  <a:t>Ordinary Least Squares with Regularization</a:t>
                </a:r>
              </a:p>
              <a:p>
                <a:pPr lvl="2"/>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a:t>
                </a:r>
              </a:p>
              <a:p>
                <a:pPr lvl="3"/>
                <a:r>
                  <a:rPr lang="en-US" dirty="0"/>
                  <a:t>w is the determined weight</a:t>
                </a:r>
              </a:p>
              <a:p>
                <a:pPr lvl="3"/>
                <a:r>
                  <a:rPr lang="en-US" dirty="0"/>
                  <a:t>x is the feature value</a:t>
                </a:r>
              </a:p>
              <a:p>
                <a:pPr lvl="3"/>
                <a:r>
                  <a:rPr lang="en-US" dirty="0"/>
                  <a:t>m is the number of features</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3857110289"/>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Experience</a:t>
            </a:r>
          </a:p>
          <a:p>
            <a:pPr lvl="1"/>
            <a:r>
              <a:rPr lang="en-US" dirty="0"/>
              <a:t>The incorporated data used to increase the effectiveness of the model’s predictions.</a:t>
            </a:r>
          </a:p>
          <a:p>
            <a:endParaRPr lang="en-US" dirty="0"/>
          </a:p>
          <a:p>
            <a:pPr lvl="2"/>
            <a:endParaRPr lang="en-US" dirty="0"/>
          </a:p>
          <a:p>
            <a:endParaRPr lang="en-US" dirty="0"/>
          </a:p>
        </p:txBody>
      </p:sp>
    </p:spTree>
    <p:extLst>
      <p:ext uri="{BB962C8B-B14F-4D97-AF65-F5344CB8AC3E}">
        <p14:creationId xmlns:p14="http://schemas.microsoft.com/office/powerpoint/2010/main" val="2979209538"/>
      </p:ext>
    </p:extLst>
  </p:cSld>
  <p:clrMapOvr>
    <a:overrideClrMapping bg1="lt1" tx1="dk1" bg2="lt2" tx2="dk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Ridge Regression</a:t>
            </a:r>
          </a:p>
          <a:p>
            <a:pPr lvl="1"/>
            <a:r>
              <a:rPr lang="en-US" dirty="0"/>
              <a:t>For this Scikit-Learn trainer, alpha is the hyperparameter used for regularization.</a:t>
            </a:r>
          </a:p>
          <a:p>
            <a:pPr lvl="1"/>
            <a:r>
              <a:rPr lang="en-US" dirty="0"/>
              <a:t>Increasing alpha moves each feature’s weight more towards zero.</a:t>
            </a:r>
          </a:p>
          <a:p>
            <a:pPr lvl="2"/>
            <a:r>
              <a:rPr lang="en-US" dirty="0"/>
              <a:t>This may help make the model more generalized, which will help overfitting.</a:t>
            </a:r>
          </a:p>
          <a:p>
            <a:pPr lvl="2"/>
            <a:r>
              <a:rPr lang="en-US" dirty="0"/>
              <a:t>This will decrease training set performance.</a:t>
            </a:r>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4041600192"/>
      </p:ext>
    </p:extLst>
  </p:cSld>
  <p:clrMapOvr>
    <a:overrideClrMapping bg1="lt1" tx1="dk1" bg2="lt2" tx2="dk2" accent1="accent1" accent2="accent2" accent3="accent3" accent4="accent4" accent5="accent5" accent6="accent6" hlink="hlink" folHlink="folHlink"/>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Ridge Regression</a:t>
            </a:r>
          </a:p>
          <a:p>
            <a:pPr lvl="1"/>
            <a:r>
              <a:rPr lang="en-US" dirty="0"/>
              <a:t>Increasing alpha more and more will not necessarily make the model more predictive.</a:t>
            </a:r>
          </a:p>
          <a:p>
            <a:pPr lvl="1"/>
            <a:r>
              <a:rPr lang="en-US" dirty="0"/>
              <a:t>Alpha will need tuned for an optimal model.</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52183678"/>
      </p:ext>
    </p:extLst>
  </p:cSld>
  <p:clrMapOvr>
    <a:overrideClrMapping bg1="lt1" tx1="dk1" bg2="lt2" tx2="dk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Example – Ridge Regression</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030170644"/>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0A38A0-AA66-494F-A957-AA02F4538056}"/>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Exercise</a:t>
            </a:r>
          </a:p>
          <a:p>
            <a:pPr lvl="1"/>
            <a:r>
              <a:rPr lang="en-US" dirty="0"/>
              <a:t>Run the example with ridge regression, attempting to optimize the test prediction data set by adjusting alpha.</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651109508"/>
      </p:ext>
    </p:extLst>
  </p:cSld>
  <p:clrMapOvr>
    <a:overrideClrMapping bg1="lt1" tx1="dk1" bg2="lt2" tx2="dk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a:bodyPr>
          <a:lstStyle/>
          <a:p>
            <a:r>
              <a:rPr lang="en-US" dirty="0"/>
              <a:t>LASSO Regression</a:t>
            </a:r>
          </a:p>
          <a:p>
            <a:pPr lvl="1"/>
            <a:r>
              <a:rPr lang="en-US" dirty="0"/>
              <a:t>Least Absolute Shrinkage and Selection Operator</a:t>
            </a:r>
          </a:p>
          <a:p>
            <a:pPr lvl="1"/>
            <a:r>
              <a:rPr lang="en-US" dirty="0"/>
              <a:t>Similar to ridge regression, uses a modified Ordinary Least Squares algorithm as the cost function.</a:t>
            </a:r>
          </a:p>
          <a:p>
            <a:pPr lvl="1"/>
            <a:r>
              <a:rPr lang="en-US" dirty="0"/>
              <a:t>Attempts to make each weight close to zero.</a:t>
            </a:r>
          </a:p>
          <a:p>
            <a:pPr lvl="1"/>
            <a:r>
              <a:rPr lang="en-US" dirty="0"/>
              <a:t>In this trainer, a weight value can be zero, so that a feature will not affect the prediction.</a:t>
            </a:r>
          </a:p>
          <a:p>
            <a:pPr lvl="1"/>
            <a:endParaRPr lang="en-US" dirty="0"/>
          </a:p>
          <a:p>
            <a:pPr lvl="2"/>
            <a:endParaRPr lang="en-US" dirty="0"/>
          </a:p>
          <a:p>
            <a:endParaRPr lang="en-US" dirty="0"/>
          </a:p>
        </p:txBody>
      </p:sp>
    </p:spTree>
    <p:extLst>
      <p:ext uri="{BB962C8B-B14F-4D97-AF65-F5344CB8AC3E}">
        <p14:creationId xmlns:p14="http://schemas.microsoft.com/office/powerpoint/2010/main" val="2833183138"/>
      </p:ext>
    </p:extLst>
  </p:cSld>
  <p:clrMapOvr>
    <a:overrideClrMapping bg1="lt1" tx1="dk1" bg2="lt2" tx2="dk2" accent1="accent1" accent2="accent2" accent3="accent3" accent4="accent4" accent5="accent5" accent6="accent6" hlink="hlink" folHlink="folHlink"/>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LASSO Regression</a:t>
            </a:r>
          </a:p>
          <a:p>
            <a:pPr lvl="1"/>
            <a:r>
              <a:rPr lang="en-US" dirty="0"/>
              <a:t>This trainer uses </a:t>
            </a:r>
            <a:r>
              <a:rPr lang="en-US" dirty="0">
                <a:hlinkClick r:id="rId5" action="ppaction://hlinksldjump"/>
              </a:rPr>
              <a:t>L1 regularization</a:t>
            </a:r>
            <a:r>
              <a:rPr lang="en-US" dirty="0"/>
              <a:t>.</a:t>
            </a:r>
          </a:p>
          <a:p>
            <a:pPr lvl="2"/>
            <a:r>
              <a:rPr lang="en-US" dirty="0"/>
              <a:t>The sum of the weight coefficient for each feature is used as a penalty term in determining model accuracy.</a:t>
            </a:r>
          </a:p>
          <a:p>
            <a:pPr lvl="1"/>
            <a:r>
              <a:rPr lang="en-US" dirty="0"/>
              <a:t>Alpha is the hyperparameter used for regularization.</a:t>
            </a:r>
          </a:p>
          <a:p>
            <a:pPr lvl="1"/>
            <a:endParaRPr lang="en-US" dirty="0"/>
          </a:p>
          <a:p>
            <a:pPr lvl="2"/>
            <a:endParaRPr lang="en-US" dirty="0"/>
          </a:p>
          <a:p>
            <a:endParaRPr lang="en-US" dirty="0"/>
          </a:p>
        </p:txBody>
      </p:sp>
    </p:spTree>
    <p:extLst>
      <p:ext uri="{BB962C8B-B14F-4D97-AF65-F5344CB8AC3E}">
        <p14:creationId xmlns:p14="http://schemas.microsoft.com/office/powerpoint/2010/main" val="2503353380"/>
      </p:ext>
    </p:extLst>
  </p:cSld>
  <p:clrMapOvr>
    <a:overrideClrMapping bg1="lt1" tx1="dk1" bg2="lt2" tx2="dk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LASSO Regression</a:t>
                </a:r>
              </a:p>
              <a:p>
                <a:pPr lvl="1"/>
                <a:r>
                  <a:rPr lang="en-US" dirty="0"/>
                  <a:t>Ordinary Least Squares with Regularization</a:t>
                </a:r>
              </a:p>
              <a:p>
                <a:pPr lvl="2"/>
                <a:r>
                  <a:rPr lang="en-US" dirty="0"/>
                  <a:t>Cost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0</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𝑚</m:t>
                        </m:r>
                      </m:sup>
                      <m:e>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𝑗</m:t>
                                </m:r>
                              </m:sub>
                            </m:sSub>
                          </m:e>
                        </m:d>
                      </m:e>
                    </m:nary>
                  </m:oMath>
                </a14:m>
                <a:endParaRPr lang="en-US" dirty="0"/>
              </a:p>
              <a:p>
                <a:pPr lvl="3"/>
                <a:r>
                  <a:rPr lang="en-US" dirty="0"/>
                  <a:t>Ŷ = predicted label</a:t>
                </a:r>
              </a:p>
              <a:p>
                <a:pPr lvl="3"/>
                <a:r>
                  <a:rPr lang="en-US" dirty="0"/>
                  <a:t>Y = actual label</a:t>
                </a:r>
              </a:p>
              <a:p>
                <a:pPr lvl="3"/>
                <a:r>
                  <a:rPr lang="en-US" dirty="0"/>
                  <a:t>n = number of samples</a:t>
                </a:r>
              </a:p>
              <a:p>
                <a:pPr lvl="3"/>
                <a:r>
                  <a:rPr lang="en-US" dirty="0" err="1"/>
                  <a:t>i</a:t>
                </a:r>
                <a:r>
                  <a:rPr lang="en-US" dirty="0"/>
                  <a:t> = feature index</a:t>
                </a:r>
              </a:p>
              <a:p>
                <a:pPr lvl="3"/>
                <a:r>
                  <a:rPr lang="en-US" dirty="0"/>
                  <a:t>j = weight index</a:t>
                </a:r>
              </a:p>
              <a:p>
                <a:pPr lvl="3"/>
                <a:r>
                  <a:rPr lang="el-GR" dirty="0"/>
                  <a:t>α</a:t>
                </a:r>
                <a:r>
                  <a:rPr lang="en-US" dirty="0"/>
                  <a:t> = </a:t>
                </a:r>
                <a:r>
                  <a:rPr lang="en-US"/>
                  <a:t>regularization hyperparameter, must be &gt;=0</a:t>
                </a:r>
                <a:endParaRPr lang="en-US" dirty="0"/>
              </a:p>
              <a:p>
                <a:pPr lvl="3"/>
                <a:r>
                  <a:rPr lang="en-US" dirty="0"/>
                  <a:t>m = number of features</a:t>
                </a:r>
              </a:p>
              <a:p>
                <a:pPr lvl="3"/>
                <a:r>
                  <a:rPr lang="en-US" dirty="0"/>
                  <a:t>w = determined weight</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2830"/>
                </a:stretch>
              </a:blipFill>
            </p:spPr>
            <p:txBody>
              <a:bodyPr/>
              <a:lstStyle/>
              <a:p>
                <a:r>
                  <a:rPr lang="en-US">
                    <a:noFill/>
                  </a:rPr>
                  <a:t> </a:t>
                </a:r>
              </a:p>
            </p:txBody>
          </p:sp>
        </mc:Fallback>
      </mc:AlternateContent>
    </p:spTree>
    <p:extLst>
      <p:ext uri="{BB962C8B-B14F-4D97-AF65-F5344CB8AC3E}">
        <p14:creationId xmlns:p14="http://schemas.microsoft.com/office/powerpoint/2010/main" val="654605970"/>
      </p:ext>
    </p:extLst>
  </p:cSld>
  <p:clrMapOvr>
    <a:overrideClrMapping bg1="lt1" tx1="dk1" bg2="lt2" tx2="dk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LASSO Regression</a:t>
                </a:r>
              </a:p>
              <a:p>
                <a:pPr lvl="1"/>
                <a:r>
                  <a:rPr lang="en-US" dirty="0"/>
                  <a:t>Ordinary Least Squares with Regularization</a:t>
                </a:r>
              </a:p>
              <a:p>
                <a:pPr lvl="2"/>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a:t>
                </a:r>
              </a:p>
              <a:p>
                <a:pPr lvl="3"/>
                <a:r>
                  <a:rPr lang="en-US" dirty="0"/>
                  <a:t>w is the determined weight</a:t>
                </a:r>
              </a:p>
              <a:p>
                <a:pPr lvl="3"/>
                <a:r>
                  <a:rPr lang="en-US" dirty="0"/>
                  <a:t>x is the feature value</a:t>
                </a:r>
              </a:p>
              <a:p>
                <a:pPr lvl="3"/>
                <a:r>
                  <a:rPr lang="en-US" dirty="0"/>
                  <a:t>m is the number of features</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3395413361"/>
      </p:ext>
    </p:extLst>
  </p:cSld>
  <p:clrMapOvr>
    <a:overrideClrMapping bg1="lt1" tx1="dk1" bg2="lt2" tx2="dk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Example – LASSO Regression</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318670462"/>
      </p:ext>
    </p:extLst>
  </p:cSld>
  <p:clrMapOvr>
    <a:overrideClrMapping bg1="lt1" tx1="dk1" bg2="lt2" tx2="dk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0A38A0-AA66-494F-A957-AA02F4538056}"/>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Exercise</a:t>
            </a:r>
          </a:p>
          <a:p>
            <a:pPr lvl="1"/>
            <a:r>
              <a:rPr lang="en-US" dirty="0"/>
              <a:t>Generate models for the </a:t>
            </a:r>
            <a:r>
              <a:rPr lang="en-US" dirty="0" err="1"/>
              <a:t>boston</a:t>
            </a:r>
            <a:r>
              <a:rPr lang="en-US" dirty="0"/>
              <a:t> housing data using linear, ridge, and LASSO regressors.  For models that use regularization, attempt to optimize the predictions (can use previous example code).</a:t>
            </a:r>
          </a:p>
          <a:p>
            <a:pPr lvl="1"/>
            <a:r>
              <a:rPr lang="en-US" dirty="0"/>
              <a:t>Which model is the most accurate with respect to test data predictions?  Are there benefits to the models that are less accurate?</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60391552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Feature</a:t>
            </a:r>
          </a:p>
          <a:p>
            <a:pPr lvl="1"/>
            <a:r>
              <a:rPr lang="en-US" dirty="0"/>
              <a:t>A description of a set of like-data.</a:t>
            </a:r>
          </a:p>
          <a:p>
            <a:pPr lvl="1"/>
            <a:r>
              <a:rPr lang="en-US" dirty="0"/>
              <a:t>This is usually represented as a column in a data table.</a:t>
            </a:r>
          </a:p>
          <a:p>
            <a:pPr lvl="1"/>
            <a:r>
              <a:rPr lang="en-US" dirty="0"/>
              <a:t>Examples:</a:t>
            </a:r>
          </a:p>
          <a:p>
            <a:pPr lvl="2"/>
            <a:r>
              <a:rPr lang="en-US" dirty="0"/>
              <a:t>Color of a fruit</a:t>
            </a:r>
          </a:p>
          <a:p>
            <a:pPr lvl="2"/>
            <a:r>
              <a:rPr lang="en-US" dirty="0"/>
              <a:t>Length of a fruit</a:t>
            </a:r>
          </a:p>
          <a:p>
            <a:pPr lvl="2"/>
            <a:r>
              <a:rPr lang="en-US" dirty="0"/>
              <a:t>Width of a fruit</a:t>
            </a:r>
          </a:p>
          <a:p>
            <a:pPr lvl="2"/>
            <a:endParaRPr lang="en-US" dirty="0"/>
          </a:p>
          <a:p>
            <a:endParaRPr lang="en-US" dirty="0"/>
          </a:p>
          <a:p>
            <a:pPr lvl="2"/>
            <a:endParaRPr lang="en-US" dirty="0"/>
          </a:p>
          <a:p>
            <a:endParaRPr lang="en-US" dirty="0"/>
          </a:p>
        </p:txBody>
      </p:sp>
    </p:spTree>
    <p:extLst>
      <p:ext uri="{BB962C8B-B14F-4D97-AF65-F5344CB8AC3E}">
        <p14:creationId xmlns:p14="http://schemas.microsoft.com/office/powerpoint/2010/main" val="2289988101"/>
      </p:ext>
    </p:extLst>
  </p:cSld>
  <p:clrMapOvr>
    <a:overrideClrMapping bg1="lt1" tx1="dk1" bg2="lt2" tx2="dk2" accent1="accent1" accent2="accent2" accent3="accent3" accent4="accent4" accent5="accent5" accent6="accent6" hlink="hlink" folHlink="folHlink"/>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10000"/>
                  </a:schemeClr>
                </a:solidFill>
              </a:rPr>
              <a:t>STOPPED HERE</a:t>
            </a:r>
          </a:p>
        </p:txBody>
      </p:sp>
    </p:spTree>
    <p:extLst>
      <p:ext uri="{BB962C8B-B14F-4D97-AF65-F5344CB8AC3E}">
        <p14:creationId xmlns:p14="http://schemas.microsoft.com/office/powerpoint/2010/main" val="48087785"/>
      </p:ext>
    </p:extLst>
  </p:cSld>
  <p:clrMapOvr>
    <a:overrideClrMapping bg1="lt1" tx1="dk1" bg2="lt2" tx2="dk2" accent1="accent1" accent2="accent2" accent3="accent3" accent4="accent4" accent5="accent5" accent6="accent6" hlink="hlink" folHlink="folHlink"/>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Decision Tree</a:t>
            </a:r>
          </a:p>
          <a:p>
            <a:pPr lvl="1"/>
            <a:r>
              <a:rPr lang="en-US" dirty="0"/>
              <a:t>Works similar to </a:t>
            </a:r>
            <a:r>
              <a:rPr lang="en-US" dirty="0">
                <a:hlinkClick r:id="rId5" action="ppaction://hlinksldjump"/>
              </a:rPr>
              <a:t>classifier</a:t>
            </a:r>
            <a:r>
              <a:rPr lang="en-US" dirty="0"/>
              <a:t>, except mean squared error is used in cost function to determine boundaries vs impurity (Gini) score.</a:t>
            </a:r>
          </a:p>
          <a:p>
            <a:pPr lvl="1"/>
            <a:r>
              <a:rPr lang="en-US" dirty="0"/>
              <a:t>Each node has a predicted value that is the average of all values within its decision boundary.</a:t>
            </a:r>
          </a:p>
          <a:p>
            <a:pPr lvl="2"/>
            <a:endParaRPr lang="en-US" dirty="0"/>
          </a:p>
          <a:p>
            <a:endParaRPr lang="en-US" dirty="0"/>
          </a:p>
        </p:txBody>
      </p:sp>
    </p:spTree>
    <p:extLst>
      <p:ext uri="{BB962C8B-B14F-4D97-AF65-F5344CB8AC3E}">
        <p14:creationId xmlns:p14="http://schemas.microsoft.com/office/powerpoint/2010/main" val="1924952010"/>
      </p:ext>
    </p:extLst>
  </p:cSld>
  <p:clrMapOvr>
    <a:overrideClrMapping bg1="lt1" tx1="dk1" bg2="lt2" tx2="dk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Decision Tree</a:t>
            </a:r>
          </a:p>
          <a:p>
            <a:pPr lvl="1"/>
            <a:r>
              <a:rPr lang="en-US" dirty="0"/>
              <a:t>The same pros and cons exist as the classifier variant of the decision tree.</a:t>
            </a:r>
          </a:p>
          <a:p>
            <a:pPr lvl="2"/>
            <a:endParaRPr lang="en-US" dirty="0"/>
          </a:p>
          <a:p>
            <a:endParaRPr lang="en-US" dirty="0"/>
          </a:p>
        </p:txBody>
      </p:sp>
    </p:spTree>
    <p:extLst>
      <p:ext uri="{BB962C8B-B14F-4D97-AF65-F5344CB8AC3E}">
        <p14:creationId xmlns:p14="http://schemas.microsoft.com/office/powerpoint/2010/main" val="4206803124"/>
      </p:ext>
    </p:extLst>
  </p:cSld>
  <p:clrMapOvr>
    <a:overrideClrMapping bg1="lt1" tx1="dk1" bg2="lt2" tx2="dk2" accent1="accent1" accent2="accent2" accent3="accent3" accent4="accent4" accent5="accent5" accent6="accent6" hlink="hlink" folHlink="folHlink"/>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Exercise</a:t>
            </a:r>
          </a:p>
          <a:p>
            <a:pPr lvl="1"/>
            <a:r>
              <a:rPr lang="en-US" dirty="0"/>
              <a:t>Run the decision tree regressor example.  As with the classifier example, play with the depth to see how accuracy is affected.</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177708520"/>
      </p:ext>
    </p:extLst>
  </p:cSld>
  <p:clrMapOvr>
    <a:overrideClrMapping bg1="lt1" tx1="dk1" bg2="lt2" tx2="dk2" accent1="accent1" accent2="accent2" accent3="accent3" accent4="accent4" accent5="accent5" accent6="accent6" hlink="hlink" folHlink="folHlink"/>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Exercise</a:t>
            </a:r>
          </a:p>
          <a:p>
            <a:pPr lvl="1"/>
            <a:r>
              <a:rPr lang="en-US" dirty="0"/>
              <a:t>Adjust the following hyperparameters to see their effect:</a:t>
            </a:r>
          </a:p>
          <a:p>
            <a:pPr lvl="2"/>
            <a:r>
              <a:rPr lang="en-US" dirty="0" err="1"/>
              <a:t>max_depth</a:t>
            </a:r>
            <a:endParaRPr lang="en-US" dirty="0"/>
          </a:p>
          <a:p>
            <a:pPr lvl="2"/>
            <a:r>
              <a:rPr lang="en-US" dirty="0" err="1"/>
              <a:t>max_leaf_nodes</a:t>
            </a:r>
            <a:endParaRPr lang="en-US" dirty="0"/>
          </a:p>
          <a:p>
            <a:pPr lvl="2"/>
            <a:r>
              <a:rPr lang="en-US" dirty="0" err="1"/>
              <a:t>max_features</a:t>
            </a:r>
            <a:endParaRPr lang="en-US" dirty="0"/>
          </a:p>
          <a:p>
            <a:pPr lvl="2"/>
            <a:r>
              <a:rPr lang="en-US" dirty="0" err="1"/>
              <a:t>min_samples_split</a:t>
            </a:r>
            <a:endParaRPr lang="en-US" dirty="0"/>
          </a:p>
          <a:p>
            <a:pPr lvl="2"/>
            <a:r>
              <a:rPr lang="en-US" dirty="0" err="1"/>
              <a:t>min_samples_leaf</a:t>
            </a:r>
            <a:endParaRPr lang="en-US" dirty="0"/>
          </a:p>
          <a:p>
            <a:pPr lvl="2"/>
            <a:r>
              <a:rPr lang="en-US" dirty="0" err="1"/>
              <a:t>min_weight_fraction_leaf</a:t>
            </a:r>
            <a:endParaRPr lang="en-US" dirty="0"/>
          </a:p>
          <a:p>
            <a:pPr lvl="2"/>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402785679"/>
      </p:ext>
    </p:extLst>
  </p:cSld>
  <p:clrMapOvr>
    <a:overrideClrMapping bg1="lt1" tx1="dk1" bg2="lt2" tx2="dk2" accent1="accent1" accent2="accent2" accent3="accent3" accent4="accent4" accent5="accent5" accent6="accent6" hlink="hlink" folHlink="folHlink"/>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Overview</a:t>
            </a:r>
          </a:p>
          <a:p>
            <a:pPr lvl="1"/>
            <a:r>
              <a:rPr lang="en-US" dirty="0"/>
              <a:t>Train Test Split</a:t>
            </a:r>
          </a:p>
          <a:p>
            <a:pPr lvl="1"/>
            <a:r>
              <a:rPr lang="en-US" dirty="0"/>
              <a:t>Cross Validation</a:t>
            </a:r>
          </a:p>
          <a:p>
            <a:pPr lvl="1"/>
            <a:r>
              <a:rPr lang="en-US" dirty="0"/>
              <a:t>Scaling Data</a:t>
            </a:r>
          </a:p>
          <a:p>
            <a:pPr lvl="1"/>
            <a:r>
              <a:rPr lang="en-US" dirty="0"/>
              <a:t>Converting Categories to Numbers</a:t>
            </a:r>
          </a:p>
          <a:p>
            <a:pPr lvl="1"/>
            <a:r>
              <a:rPr lang="en-US" dirty="0"/>
              <a:t>Checking Feature Correlation</a:t>
            </a:r>
          </a:p>
          <a:p>
            <a:pPr lvl="1"/>
            <a:r>
              <a:rPr lang="en-US" dirty="0"/>
              <a:t>Manually Engineering Features</a:t>
            </a:r>
          </a:p>
        </p:txBody>
      </p:sp>
    </p:spTree>
    <p:extLst>
      <p:ext uri="{BB962C8B-B14F-4D97-AF65-F5344CB8AC3E}">
        <p14:creationId xmlns:p14="http://schemas.microsoft.com/office/powerpoint/2010/main" val="4053921630"/>
      </p:ext>
    </p:extLst>
  </p:cSld>
  <p:clrMapOvr>
    <a:overrideClrMapping bg1="lt1" tx1="dk1" bg2="lt2" tx2="dk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fontScale="92500" lnSpcReduction="10000"/>
          </a:bodyPr>
          <a:lstStyle/>
          <a:p>
            <a:r>
              <a:rPr lang="en-US" dirty="0"/>
              <a:t>Converting Categories to Numbers</a:t>
            </a:r>
          </a:p>
          <a:p>
            <a:pPr lvl="1"/>
            <a:r>
              <a:rPr lang="en-US" dirty="0"/>
              <a:t>Trainers understand numbers better than text.  If there are a set number of text categories, converting them to numbers will help.</a:t>
            </a:r>
          </a:p>
          <a:p>
            <a:pPr lvl="1"/>
            <a:r>
              <a:rPr lang="en-US" dirty="0"/>
              <a:t>If you have 5 categories, replacing them with numbers will make the model better.</a:t>
            </a:r>
          </a:p>
          <a:p>
            <a:pPr lvl="2"/>
            <a:r>
              <a:rPr lang="en-US" dirty="0"/>
              <a:t>‘Lake’ </a:t>
            </a:r>
            <a:r>
              <a:rPr lang="en-US" dirty="0">
                <a:sym typeface="Wingdings" panose="05000000000000000000" pitchFamily="2" charset="2"/>
              </a:rPr>
              <a:t> 0</a:t>
            </a:r>
            <a:endParaRPr lang="en-US" dirty="0"/>
          </a:p>
          <a:p>
            <a:pPr lvl="2"/>
            <a:r>
              <a:rPr lang="en-US" dirty="0"/>
              <a:t>‘River’ </a:t>
            </a:r>
            <a:r>
              <a:rPr lang="en-US" dirty="0">
                <a:sym typeface="Wingdings" panose="05000000000000000000" pitchFamily="2" charset="2"/>
              </a:rPr>
              <a:t> 1</a:t>
            </a:r>
            <a:endParaRPr lang="en-US" dirty="0"/>
          </a:p>
          <a:p>
            <a:pPr lvl="2"/>
            <a:r>
              <a:rPr lang="en-US" dirty="0"/>
              <a:t>‘Stream’ </a:t>
            </a:r>
            <a:r>
              <a:rPr lang="en-US" dirty="0">
                <a:sym typeface="Wingdings" panose="05000000000000000000" pitchFamily="2" charset="2"/>
              </a:rPr>
              <a:t> 2</a:t>
            </a:r>
            <a:endParaRPr lang="en-US" dirty="0"/>
          </a:p>
          <a:p>
            <a:pPr lvl="2"/>
            <a:r>
              <a:rPr lang="en-US" dirty="0"/>
              <a:t>‘Ocean’ </a:t>
            </a:r>
            <a:r>
              <a:rPr lang="en-US" dirty="0">
                <a:sym typeface="Wingdings" panose="05000000000000000000" pitchFamily="2" charset="2"/>
              </a:rPr>
              <a:t> 3</a:t>
            </a:r>
            <a:endParaRPr lang="en-US" dirty="0"/>
          </a:p>
          <a:p>
            <a:pPr lvl="2"/>
            <a:r>
              <a:rPr lang="en-US" dirty="0"/>
              <a:t>‘Pond’ </a:t>
            </a:r>
            <a:r>
              <a:rPr lang="en-US" dirty="0">
                <a:sym typeface="Wingdings" panose="05000000000000000000" pitchFamily="2" charset="2"/>
              </a:rPr>
              <a:t> 4</a:t>
            </a:r>
            <a:endParaRPr lang="en-US" dirty="0"/>
          </a:p>
        </p:txBody>
      </p:sp>
    </p:spTree>
    <p:extLst>
      <p:ext uri="{BB962C8B-B14F-4D97-AF65-F5344CB8AC3E}">
        <p14:creationId xmlns:p14="http://schemas.microsoft.com/office/powerpoint/2010/main" val="2880319982"/>
      </p:ext>
    </p:extLst>
  </p:cSld>
  <p:clrMapOvr>
    <a:overrideClrMapping bg1="lt1" tx1="dk1" bg2="lt2" tx2="dk2" accent1="accent1" accent2="accent2" accent3="accent3" accent4="accent4" accent5="accent5" accent6="accent6" hlink="hlink" folHlink="folHlink"/>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Converting Categories to Numbers</a:t>
            </a:r>
          </a:p>
          <a:p>
            <a:pPr lvl="1"/>
            <a:r>
              <a:rPr lang="en-US" dirty="0"/>
              <a:t>Trainers usually assume that numbers closer together are closer related.  If this is not the case, then creating a new column with the category as the feature name will increase the models predictive ability.</a:t>
            </a:r>
          </a:p>
          <a:p>
            <a:pPr lvl="1"/>
            <a:endParaRPr lang="en-US" dirty="0"/>
          </a:p>
        </p:txBody>
      </p:sp>
    </p:spTree>
    <p:extLst>
      <p:ext uri="{BB962C8B-B14F-4D97-AF65-F5344CB8AC3E}">
        <p14:creationId xmlns:p14="http://schemas.microsoft.com/office/powerpoint/2010/main" val="184835074"/>
      </p:ext>
    </p:extLst>
  </p:cSld>
  <p:clrMapOvr>
    <a:overrideClrMapping bg1="lt1" tx1="dk1" bg2="lt2" tx2="dk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fontScale="92500" lnSpcReduction="10000"/>
          </a:bodyPr>
          <a:lstStyle/>
          <a:p>
            <a:r>
              <a:rPr lang="en-US" dirty="0"/>
              <a:t>Converting Categories to Numbers</a:t>
            </a:r>
          </a:p>
          <a:p>
            <a:pPr lvl="1"/>
            <a:r>
              <a:rPr lang="en-US" dirty="0"/>
              <a:t>i.e. In the previous example, a lake and a pond are more closely related than a lake and a river, but the river is numerically closer to the lake.</a:t>
            </a:r>
          </a:p>
          <a:p>
            <a:pPr lvl="1"/>
            <a:r>
              <a:rPr lang="en-US" dirty="0"/>
              <a:t>Would be better to create a new column for each category, and use either 0 or 1 to tell whether the feature applies to the sample or not.</a:t>
            </a:r>
          </a:p>
          <a:p>
            <a:pPr lvl="1"/>
            <a:r>
              <a:rPr lang="en-US" dirty="0"/>
              <a:t>This is called one-hot encoding.</a:t>
            </a:r>
          </a:p>
          <a:p>
            <a:pPr lvl="1"/>
            <a:r>
              <a:rPr lang="en-US" dirty="0"/>
              <a:t>Can use </a:t>
            </a:r>
            <a:r>
              <a:rPr lang="en-US" dirty="0" err="1">
                <a:latin typeface="Consolas" panose="020B0609020204030204" pitchFamily="49" charset="0"/>
              </a:rPr>
              <a:t>sklearn.preprocessing.LabelBinarizer</a:t>
            </a:r>
            <a:r>
              <a:rPr lang="en-US" dirty="0"/>
              <a:t> class to automatically do this.</a:t>
            </a:r>
          </a:p>
          <a:p>
            <a:pPr lvl="1"/>
            <a:endParaRPr lang="en-US" dirty="0"/>
          </a:p>
        </p:txBody>
      </p:sp>
    </p:spTree>
    <p:extLst>
      <p:ext uri="{BB962C8B-B14F-4D97-AF65-F5344CB8AC3E}">
        <p14:creationId xmlns:p14="http://schemas.microsoft.com/office/powerpoint/2010/main" val="2846518599"/>
      </p:ext>
    </p:extLst>
  </p:cSld>
  <p:clrMapOvr>
    <a:overrideClrMapping bg1="lt1" tx1="dk1" bg2="lt2" tx2="dk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Checking Feature Correlation</a:t>
            </a:r>
          </a:p>
          <a:p>
            <a:pPr lvl="1"/>
            <a:r>
              <a:rPr lang="en-US" dirty="0"/>
              <a:t>Use the .</a:t>
            </a:r>
            <a:r>
              <a:rPr lang="en-US" dirty="0" err="1"/>
              <a:t>corr</a:t>
            </a:r>
            <a:r>
              <a:rPr lang="en-US" dirty="0"/>
              <a:t> method of a pandas </a:t>
            </a:r>
            <a:r>
              <a:rPr lang="en-US" dirty="0" err="1"/>
              <a:t>dataframe</a:t>
            </a:r>
            <a:endParaRPr lang="en-US" dirty="0"/>
          </a:p>
          <a:p>
            <a:pPr lvl="1"/>
            <a:r>
              <a:rPr lang="en-US" dirty="0"/>
              <a:t>Ranges from [-1,1]</a:t>
            </a:r>
          </a:p>
          <a:p>
            <a:pPr lvl="1"/>
            <a:r>
              <a:rPr lang="en-US" dirty="0"/>
              <a:t>Closer to 0 means the feature has less affect.</a:t>
            </a:r>
          </a:p>
          <a:p>
            <a:pPr lvl="1"/>
            <a:r>
              <a:rPr lang="en-US" dirty="0"/>
              <a:t>Closer to 1 means increasing the feature increases the prediction, decreasing the feature decreases the prediction.</a:t>
            </a:r>
          </a:p>
          <a:p>
            <a:pPr lvl="1"/>
            <a:r>
              <a:rPr lang="en-US" dirty="0"/>
              <a:t>Closer to -1 means increasing the feature decreases the prediction value, and vice versa.</a:t>
            </a:r>
          </a:p>
          <a:p>
            <a:pPr lvl="2"/>
            <a:endParaRPr lang="en-US" dirty="0"/>
          </a:p>
          <a:p>
            <a:endParaRPr lang="en-US" dirty="0"/>
          </a:p>
        </p:txBody>
      </p:sp>
    </p:spTree>
    <p:extLst>
      <p:ext uri="{BB962C8B-B14F-4D97-AF65-F5344CB8AC3E}">
        <p14:creationId xmlns:p14="http://schemas.microsoft.com/office/powerpoint/2010/main" val="242569722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Feature</a:t>
            </a:r>
          </a:p>
          <a:p>
            <a:pPr lvl="1"/>
            <a:r>
              <a:rPr lang="en-US" dirty="0"/>
              <a:t>Examples continued:</a:t>
            </a:r>
          </a:p>
          <a:p>
            <a:pPr lvl="2"/>
            <a:r>
              <a:rPr lang="en-US" dirty="0"/>
              <a:t>Past convictions when estimating if a person will commit a crime</a:t>
            </a:r>
          </a:p>
          <a:p>
            <a:pPr lvl="2"/>
            <a:r>
              <a:rPr lang="en-US" dirty="0"/>
              <a:t>Family members with convictions when estimating if a person will commit a crime</a:t>
            </a:r>
          </a:p>
          <a:p>
            <a:pPr lvl="2"/>
            <a:r>
              <a:rPr lang="en-US" dirty="0"/>
              <a:t>Convictions of local living area when estimating if a person will commit a crime</a:t>
            </a:r>
          </a:p>
          <a:p>
            <a:pPr lvl="2"/>
            <a:endParaRPr lang="en-US" dirty="0"/>
          </a:p>
          <a:p>
            <a:endParaRPr lang="en-US" dirty="0"/>
          </a:p>
          <a:p>
            <a:pPr lvl="2"/>
            <a:endParaRPr lang="en-US" dirty="0"/>
          </a:p>
          <a:p>
            <a:endParaRPr lang="en-US" dirty="0"/>
          </a:p>
        </p:txBody>
      </p:sp>
    </p:spTree>
    <p:extLst>
      <p:ext uri="{BB962C8B-B14F-4D97-AF65-F5344CB8AC3E}">
        <p14:creationId xmlns:p14="http://schemas.microsoft.com/office/powerpoint/2010/main" val="3088242961"/>
      </p:ext>
    </p:extLst>
  </p:cSld>
  <p:clrMapOvr>
    <a:overrideClrMapping bg1="lt1" tx1="dk1" bg2="lt2" tx2="dk2" accent1="accent1" accent2="accent2" accent3="accent3" accent4="accent4" accent5="accent5" accent6="accent6" hlink="hlink" folHlink="folHlink"/>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Checking Feature Correlation</a:t>
            </a:r>
          </a:p>
          <a:p>
            <a:pPr lvl="1"/>
            <a:r>
              <a:rPr lang="en-US" dirty="0" err="1"/>
              <a:t>scipy</a:t>
            </a:r>
            <a:r>
              <a:rPr lang="en-US" dirty="0"/>
              <a:t> Correlation Functions</a:t>
            </a:r>
          </a:p>
          <a:p>
            <a:pPr lvl="2"/>
            <a:r>
              <a:rPr lang="en-US" dirty="0"/>
              <a:t>Pearson’s R Correlation</a:t>
            </a:r>
          </a:p>
          <a:p>
            <a:pPr lvl="3"/>
            <a:r>
              <a:rPr lang="en-US" dirty="0"/>
              <a:t>For linear correlations</a:t>
            </a:r>
          </a:p>
          <a:p>
            <a:pPr lvl="3"/>
            <a:r>
              <a:rPr lang="en-US" dirty="0" err="1"/>
              <a:t>scipy.stats.pearsonr</a:t>
            </a:r>
            <a:r>
              <a:rPr lang="en-US" dirty="0"/>
              <a:t>(iterable_1, iterable_2)</a:t>
            </a:r>
          </a:p>
          <a:p>
            <a:pPr lvl="3"/>
            <a:r>
              <a:rPr lang="en-US" dirty="0"/>
              <a:t>Will not show non-linear correlations</a:t>
            </a:r>
          </a:p>
          <a:p>
            <a:endParaRPr lang="en-US" dirty="0"/>
          </a:p>
        </p:txBody>
      </p:sp>
    </p:spTree>
    <p:extLst>
      <p:ext uri="{BB962C8B-B14F-4D97-AF65-F5344CB8AC3E}">
        <p14:creationId xmlns:p14="http://schemas.microsoft.com/office/powerpoint/2010/main" val="3511362575"/>
      </p:ext>
    </p:extLst>
  </p:cSld>
  <p:clrMapOvr>
    <a:overrideClrMapping bg1="lt1" tx1="dk1" bg2="lt2" tx2="dk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Checking Feature Correlation</a:t>
            </a:r>
          </a:p>
          <a:p>
            <a:pPr lvl="1"/>
            <a:r>
              <a:rPr lang="en-US" dirty="0" err="1"/>
              <a:t>scipy</a:t>
            </a:r>
            <a:r>
              <a:rPr lang="en-US" dirty="0"/>
              <a:t> Correlation Functions</a:t>
            </a:r>
          </a:p>
          <a:p>
            <a:pPr lvl="2"/>
            <a:r>
              <a:rPr lang="en-US" dirty="0"/>
              <a:t>Spearman’s Correlation</a:t>
            </a:r>
          </a:p>
          <a:p>
            <a:pPr lvl="3"/>
            <a:r>
              <a:rPr lang="en-US" dirty="0"/>
              <a:t>For non-linear correlations</a:t>
            </a:r>
          </a:p>
          <a:p>
            <a:pPr lvl="3"/>
            <a:r>
              <a:rPr lang="en-US" dirty="0" err="1"/>
              <a:t>scipy.stats.spearmanr</a:t>
            </a:r>
            <a:r>
              <a:rPr lang="en-US" dirty="0"/>
              <a:t>(iterable_1, iterable_2)</a:t>
            </a:r>
          </a:p>
          <a:p>
            <a:pPr lvl="3"/>
            <a:r>
              <a:rPr lang="en-US" dirty="0"/>
              <a:t>Will also show linear correlations, but the magnitude will not be as high as with Pearson’s</a:t>
            </a:r>
          </a:p>
          <a:p>
            <a:pPr lvl="2"/>
            <a:endParaRPr lang="en-US" dirty="0"/>
          </a:p>
          <a:p>
            <a:endParaRPr lang="en-US" dirty="0"/>
          </a:p>
        </p:txBody>
      </p:sp>
    </p:spTree>
    <p:extLst>
      <p:ext uri="{BB962C8B-B14F-4D97-AF65-F5344CB8AC3E}">
        <p14:creationId xmlns:p14="http://schemas.microsoft.com/office/powerpoint/2010/main" val="1104779855"/>
      </p:ext>
    </p:extLst>
  </p:cSld>
  <p:clrMapOvr>
    <a:overrideClrMapping bg1="lt1" tx1="dk1" bg2="lt2" tx2="dk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Manually Engineering Features</a:t>
            </a:r>
          </a:p>
          <a:p>
            <a:pPr lvl="1"/>
            <a:r>
              <a:rPr lang="en-US" dirty="0"/>
              <a:t>Just like with SVM, can create new features from existing features.</a:t>
            </a:r>
          </a:p>
          <a:p>
            <a:pPr lvl="1"/>
            <a:r>
              <a:rPr lang="en-US" dirty="0"/>
              <a:t>For instance, in housing data, maybe number of rooms and number of bedrooms is given.  Maybe the number of bedrooms/number of rooms will be a better feature.</a:t>
            </a:r>
          </a:p>
          <a:p>
            <a:pPr lvl="1"/>
            <a:r>
              <a:rPr lang="en-US" dirty="0"/>
              <a:t>Use correlation coefficients to determine if the new features are useful or not.</a:t>
            </a:r>
          </a:p>
          <a:p>
            <a:pPr lvl="2"/>
            <a:endParaRPr lang="en-US" dirty="0"/>
          </a:p>
          <a:p>
            <a:endParaRPr lang="en-US" dirty="0"/>
          </a:p>
        </p:txBody>
      </p:sp>
    </p:spTree>
    <p:extLst>
      <p:ext uri="{BB962C8B-B14F-4D97-AF65-F5344CB8AC3E}">
        <p14:creationId xmlns:p14="http://schemas.microsoft.com/office/powerpoint/2010/main" val="758058092"/>
      </p:ext>
    </p:extLst>
  </p:cSld>
  <p:clrMapOvr>
    <a:overrideClrMapping bg1="lt1" tx1="dk1" bg2="lt2" tx2="dk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In-Class Exercise</a:t>
            </a:r>
          </a:p>
          <a:p>
            <a:pPr lvl="1"/>
            <a:r>
              <a:rPr lang="en-US" dirty="0"/>
              <a:t>Start with creating a basic </a:t>
            </a:r>
            <a:r>
              <a:rPr lang="en-US" dirty="0" err="1"/>
              <a:t>LinearRegressor</a:t>
            </a:r>
            <a:r>
              <a:rPr lang="en-US" dirty="0"/>
              <a:t> model, and train it using </a:t>
            </a:r>
            <a:r>
              <a:rPr lang="en-US" dirty="0" err="1"/>
              <a:t>train_test_split</a:t>
            </a:r>
            <a:r>
              <a:rPr lang="en-US" dirty="0"/>
              <a:t>.  Get and store the initial accuracy values for the test set and training set.</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777188067"/>
      </p:ext>
    </p:extLst>
  </p:cSld>
  <p:clrMapOvr>
    <a:overrideClrMapping bg1="lt1" tx1="dk1" bg2="lt2" tx2="dk2" accent1="accent1" accent2="accent2" accent3="accent3" accent4="accent4" accent5="accent5" accent6="accent6" hlink="hlink" folHlink="folHlink"/>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In-Class Exercise</a:t>
            </a:r>
          </a:p>
          <a:p>
            <a:pPr lvl="1"/>
            <a:r>
              <a:rPr lang="en-US" dirty="0"/>
              <a:t>Apply each of the following steps, checking the accuracy after each step is applied:</a:t>
            </a:r>
          </a:p>
          <a:p>
            <a:pPr lvl="2"/>
            <a:r>
              <a:rPr lang="en-US" dirty="0"/>
              <a:t>Cross validation instead of train test split</a:t>
            </a:r>
          </a:p>
          <a:p>
            <a:pPr lvl="2"/>
            <a:r>
              <a:rPr lang="en-US" dirty="0"/>
              <a:t>Scale the data</a:t>
            </a:r>
          </a:p>
          <a:p>
            <a:pPr lvl="2"/>
            <a:r>
              <a:rPr lang="en-US" dirty="0"/>
              <a:t>Converting any string categories to numbers</a:t>
            </a:r>
          </a:p>
          <a:p>
            <a:pPr lvl="2"/>
            <a:r>
              <a:rPr lang="en-US" dirty="0"/>
              <a:t>Remove weak features using correlation coefficients</a:t>
            </a:r>
          </a:p>
          <a:p>
            <a:pPr lvl="2"/>
            <a:r>
              <a:rPr lang="en-US" dirty="0"/>
              <a:t>Manually engineer some new features, checking their effectiveness using correlation coefficients.</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520077470"/>
      </p:ext>
    </p:extLst>
  </p:cSld>
  <p:clrMapOvr>
    <a:overrideClrMapping bg1="lt1" tx1="dk1" bg2="lt2" tx2="dk2" accent1="accent1" accent2="accent2" accent3="accent3" accent4="accent4" accent5="accent5" accent6="accent6" hlink="hlink" folHlink="folHlink"/>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Overview</a:t>
            </a:r>
          </a:p>
          <a:p>
            <a:pPr lvl="1"/>
            <a:r>
              <a:rPr lang="en-US" dirty="0"/>
              <a:t>Why accuracy isn’t enough</a:t>
            </a:r>
          </a:p>
          <a:p>
            <a:pPr lvl="1"/>
            <a:r>
              <a:rPr lang="en-US" dirty="0"/>
              <a:t>Precision</a:t>
            </a:r>
          </a:p>
          <a:p>
            <a:pPr lvl="1"/>
            <a:r>
              <a:rPr lang="en-US" dirty="0"/>
              <a:t>Recall (True Positive Rate, Sensitivity)</a:t>
            </a:r>
          </a:p>
          <a:p>
            <a:pPr lvl="1"/>
            <a:r>
              <a:rPr lang="en-US" dirty="0"/>
              <a:t>False Positive Rate</a:t>
            </a:r>
          </a:p>
          <a:p>
            <a:pPr lvl="1"/>
            <a:r>
              <a:rPr lang="en-US" dirty="0"/>
              <a:t>Specificity (True Negative Rate)</a:t>
            </a:r>
          </a:p>
          <a:p>
            <a:pPr lvl="1"/>
            <a:r>
              <a:rPr lang="en-US" dirty="0"/>
              <a:t>Confusion Matrix</a:t>
            </a:r>
          </a:p>
          <a:p>
            <a:pPr lvl="1"/>
            <a:r>
              <a:rPr lang="en-US" dirty="0"/>
              <a:t>Accuracy</a:t>
            </a:r>
          </a:p>
          <a:p>
            <a:pPr lvl="2"/>
            <a:endParaRPr lang="en-US" dirty="0"/>
          </a:p>
        </p:txBody>
      </p:sp>
    </p:spTree>
    <p:extLst>
      <p:ext uri="{BB962C8B-B14F-4D97-AF65-F5344CB8AC3E}">
        <p14:creationId xmlns:p14="http://schemas.microsoft.com/office/powerpoint/2010/main" val="3169363239"/>
      </p:ext>
    </p:extLst>
  </p:cSld>
  <p:clrMapOvr>
    <a:overrideClrMapping bg1="lt1" tx1="dk1" bg2="lt2" tx2="dk2" accent1="accent1" accent2="accent2" accent3="accent3" accent4="accent4" accent5="accent5" accent6="accent6" hlink="hlink" folHlink="folHlink"/>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Overview</a:t>
            </a:r>
          </a:p>
          <a:p>
            <a:pPr lvl="1"/>
            <a:r>
              <a:rPr lang="en-US" dirty="0"/>
              <a:t>Precision Recall Curves</a:t>
            </a:r>
          </a:p>
          <a:p>
            <a:pPr lvl="2"/>
            <a:r>
              <a:rPr lang="en-US" dirty="0" err="1"/>
              <a:t>precision_recall_curve</a:t>
            </a:r>
            <a:r>
              <a:rPr lang="en-US" dirty="0"/>
              <a:t>()</a:t>
            </a:r>
          </a:p>
          <a:p>
            <a:pPr lvl="1"/>
            <a:r>
              <a:rPr lang="en-US" dirty="0"/>
              <a:t>Receiver Operating Characteristics (ROC) Curve</a:t>
            </a:r>
          </a:p>
          <a:p>
            <a:pPr lvl="2"/>
            <a:r>
              <a:rPr lang="en-US" dirty="0" err="1"/>
              <a:t>roc_curve</a:t>
            </a:r>
            <a:r>
              <a:rPr lang="en-US" dirty="0"/>
              <a:t>()</a:t>
            </a:r>
          </a:p>
          <a:p>
            <a:pPr lvl="1"/>
            <a:r>
              <a:rPr lang="en-US" dirty="0"/>
              <a:t>Area Under the Curve (AUC)</a:t>
            </a:r>
          </a:p>
          <a:p>
            <a:pPr lvl="2"/>
            <a:r>
              <a:rPr lang="en-US" dirty="0" err="1"/>
              <a:t>roc_auc_score</a:t>
            </a:r>
            <a:r>
              <a:rPr lang="en-US" dirty="0"/>
              <a:t>() </a:t>
            </a:r>
          </a:p>
          <a:p>
            <a:pPr lvl="1"/>
            <a:r>
              <a:rPr lang="en-US" dirty="0"/>
              <a:t>Mean Squared Error</a:t>
            </a:r>
          </a:p>
          <a:p>
            <a:pPr lvl="2"/>
            <a:r>
              <a:rPr lang="en-US" dirty="0" err="1"/>
              <a:t>mse</a:t>
            </a: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1637459971"/>
      </p:ext>
    </p:extLst>
  </p:cSld>
  <p:clrMapOvr>
    <a:overrideClrMapping bg1="lt1" tx1="dk1" bg2="lt2" tx2="dk2" accent1="accent1" accent2="accent2" accent3="accent3" accent4="accent4" accent5="accent5" accent6="accent6" hlink="hlink" folHlink="folHlink"/>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Why accuracy alone isn’t enough</a:t>
            </a:r>
          </a:p>
          <a:p>
            <a:pPr lvl="1"/>
            <a:r>
              <a:rPr lang="en-US" dirty="0"/>
              <a:t>Skewed datasets</a:t>
            </a:r>
          </a:p>
          <a:p>
            <a:pPr lvl="2"/>
            <a:r>
              <a:rPr lang="en-US" dirty="0"/>
              <a:t>If the dataset contains many more targets of one classification vs another, it is very easy to get high accuracy by just guessing the most likely class.</a:t>
            </a:r>
          </a:p>
        </p:txBody>
      </p:sp>
    </p:spTree>
    <p:extLst>
      <p:ext uri="{BB962C8B-B14F-4D97-AF65-F5344CB8AC3E}">
        <p14:creationId xmlns:p14="http://schemas.microsoft.com/office/powerpoint/2010/main" val="1739588826"/>
      </p:ext>
    </p:extLst>
  </p:cSld>
  <p:clrMapOvr>
    <a:overrideClrMapping bg1="lt1" tx1="dk1" bg2="lt2" tx2="dk2" accent1="accent1" accent2="accent2" accent3="accent3" accent4="accent4" accent5="accent5" accent6="accent6" hlink="hlink" folHlink="folHlink"/>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Why accuracy alone isn’t enough</a:t>
            </a:r>
          </a:p>
          <a:p>
            <a:pPr lvl="1"/>
            <a:r>
              <a:rPr lang="en-US" dirty="0"/>
              <a:t>High importance of not getting false positives or false negatives</a:t>
            </a:r>
          </a:p>
          <a:p>
            <a:pPr lvl="2"/>
            <a:r>
              <a:rPr lang="en-US" dirty="0"/>
              <a:t>Predicting a false negative for something like cancer recognition is much less preferred than predicting a false positive.</a:t>
            </a:r>
          </a:p>
          <a:p>
            <a:pPr lvl="3"/>
            <a:r>
              <a:rPr lang="en-US" dirty="0"/>
              <a:t>i.e. we would rather have the model incorrectly predict a benign tumor is malignant vs predict a malignant tumor benign.</a:t>
            </a:r>
          </a:p>
        </p:txBody>
      </p:sp>
    </p:spTree>
    <p:extLst>
      <p:ext uri="{BB962C8B-B14F-4D97-AF65-F5344CB8AC3E}">
        <p14:creationId xmlns:p14="http://schemas.microsoft.com/office/powerpoint/2010/main" val="4198823531"/>
      </p:ext>
    </p:extLst>
  </p:cSld>
  <p:clrMapOvr>
    <a:overrideClrMapping bg1="lt1" tx1="dk1" bg2="lt2" tx2="dk2" accent1="accent1" accent2="accent2" accent3="accent3" accent4="accent4" accent5="accent5" accent6="accent6" hlink="hlink" folHlink="folHlink"/>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Except for mean squared error, all of these methods apply to classification trainers and models.</a:t>
            </a:r>
          </a:p>
          <a:p>
            <a:pPr lvl="2"/>
            <a:endParaRPr lang="en-US" dirty="0"/>
          </a:p>
        </p:txBody>
      </p:sp>
    </p:spTree>
    <p:extLst>
      <p:ext uri="{BB962C8B-B14F-4D97-AF65-F5344CB8AC3E}">
        <p14:creationId xmlns:p14="http://schemas.microsoft.com/office/powerpoint/2010/main" val="3349679697"/>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Sample</a:t>
            </a:r>
          </a:p>
          <a:p>
            <a:pPr lvl="1"/>
            <a:r>
              <a:rPr lang="en-US" dirty="0"/>
              <a:t>A single set of data, or a data point.</a:t>
            </a:r>
          </a:p>
          <a:p>
            <a:pPr lvl="1"/>
            <a:r>
              <a:rPr lang="en-US" dirty="0"/>
              <a:t>This is usually a row in a data table.</a:t>
            </a:r>
          </a:p>
          <a:p>
            <a:endParaRPr lang="en-US" dirty="0"/>
          </a:p>
          <a:p>
            <a:pPr lvl="2"/>
            <a:endParaRPr lang="en-US" dirty="0"/>
          </a:p>
          <a:p>
            <a:endParaRPr lang="en-US" dirty="0"/>
          </a:p>
        </p:txBody>
      </p:sp>
    </p:spTree>
    <p:extLst>
      <p:ext uri="{BB962C8B-B14F-4D97-AF65-F5344CB8AC3E}">
        <p14:creationId xmlns:p14="http://schemas.microsoft.com/office/powerpoint/2010/main" val="1110144452"/>
      </p:ext>
    </p:extLst>
  </p:cSld>
  <p:clrMapOvr>
    <a:overrideClrMapping bg1="lt1" tx1="dk1" bg2="lt2" tx2="dk2" accent1="accent1" accent2="accent2" accent3="accent3" accent4="accent4" accent5="accent5" accent6="accent6" hlink="hlink" folHlink="folHlink"/>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Precision</a:t>
            </a:r>
          </a:p>
          <a:p>
            <a:pPr lvl="1"/>
            <a:r>
              <a:rPr lang="en-US" dirty="0"/>
              <a:t>TP/(TP+FP)</a:t>
            </a:r>
          </a:p>
          <a:p>
            <a:pPr lvl="2"/>
            <a:r>
              <a:rPr lang="en-US" dirty="0"/>
              <a:t>Represents number of correct classifications of the positive class over all predictions of the positive class</a:t>
            </a:r>
          </a:p>
          <a:p>
            <a:pPr lvl="1"/>
            <a:r>
              <a:rPr lang="en-US" dirty="0"/>
              <a:t>Can achieve 100% if a single prediction is made and it is correct. </a:t>
            </a:r>
          </a:p>
          <a:p>
            <a:pPr lvl="2"/>
            <a:r>
              <a:rPr lang="en-US" dirty="0"/>
              <a:t>Must look at other metrics.</a:t>
            </a:r>
          </a:p>
          <a:p>
            <a:pPr lvl="2"/>
            <a:endParaRPr lang="en-US" dirty="0"/>
          </a:p>
        </p:txBody>
      </p:sp>
    </p:spTree>
    <p:extLst>
      <p:ext uri="{BB962C8B-B14F-4D97-AF65-F5344CB8AC3E}">
        <p14:creationId xmlns:p14="http://schemas.microsoft.com/office/powerpoint/2010/main" val="4078467942"/>
      </p:ext>
    </p:extLst>
  </p:cSld>
  <p:clrMapOvr>
    <a:overrideClrMapping bg1="lt1" tx1="dk1" bg2="lt2" tx2="dk2" accent1="accent1" accent2="accent2" accent3="accent3" accent4="accent4" accent5="accent5" accent6="accent6" hlink="hlink" folHlink="folHlink"/>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Recall </a:t>
            </a:r>
          </a:p>
          <a:p>
            <a:pPr lvl="1"/>
            <a:r>
              <a:rPr lang="en-US" dirty="0"/>
              <a:t>TP/(TP+FN)</a:t>
            </a:r>
          </a:p>
          <a:p>
            <a:pPr lvl="2"/>
            <a:r>
              <a:rPr lang="en-US" dirty="0"/>
              <a:t>Represents correct predictions of the positive class over true number of positive class data points.</a:t>
            </a:r>
          </a:p>
          <a:p>
            <a:pPr lvl="1"/>
            <a:r>
              <a:rPr lang="en-US" dirty="0"/>
              <a:t>A.k.a. True Positive Rate</a:t>
            </a:r>
          </a:p>
          <a:p>
            <a:pPr lvl="1"/>
            <a:r>
              <a:rPr lang="en-US" dirty="0"/>
              <a:t>A.k.a. Sensitivity</a:t>
            </a:r>
          </a:p>
          <a:p>
            <a:pPr lvl="2"/>
            <a:endParaRPr lang="en-US" dirty="0"/>
          </a:p>
        </p:txBody>
      </p:sp>
    </p:spTree>
    <p:extLst>
      <p:ext uri="{BB962C8B-B14F-4D97-AF65-F5344CB8AC3E}">
        <p14:creationId xmlns:p14="http://schemas.microsoft.com/office/powerpoint/2010/main" val="3198591611"/>
      </p:ext>
    </p:extLst>
  </p:cSld>
  <p:clrMapOvr>
    <a:overrideClrMapping bg1="lt1" tx1="dk1" bg2="lt2" tx2="dk2" accent1="accent1" accent2="accent2" accent3="accent3" accent4="accent4" accent5="accent5" accent6="accent6" hlink="hlink" folHlink="folHlink"/>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False Positive Rate</a:t>
            </a:r>
          </a:p>
          <a:p>
            <a:pPr lvl="1"/>
            <a:r>
              <a:rPr lang="en-US" dirty="0"/>
              <a:t>FP/(TP+FN) = 1-TNR</a:t>
            </a:r>
          </a:p>
          <a:p>
            <a:pPr lvl="2"/>
            <a:endParaRPr lang="en-US" dirty="0"/>
          </a:p>
        </p:txBody>
      </p:sp>
    </p:spTree>
    <p:extLst>
      <p:ext uri="{BB962C8B-B14F-4D97-AF65-F5344CB8AC3E}">
        <p14:creationId xmlns:p14="http://schemas.microsoft.com/office/powerpoint/2010/main" val="143541806"/>
      </p:ext>
    </p:extLst>
  </p:cSld>
  <p:clrMapOvr>
    <a:overrideClrMapping bg1="lt1" tx1="dk1" bg2="lt2" tx2="dk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True Negative Rate</a:t>
            </a:r>
          </a:p>
          <a:p>
            <a:pPr lvl="1"/>
            <a:r>
              <a:rPr lang="en-US" dirty="0"/>
              <a:t>TN/(TN+FP) = 1-FNR</a:t>
            </a:r>
          </a:p>
          <a:p>
            <a:pPr lvl="2"/>
            <a:endParaRPr lang="en-US" dirty="0"/>
          </a:p>
        </p:txBody>
      </p:sp>
    </p:spTree>
    <p:extLst>
      <p:ext uri="{BB962C8B-B14F-4D97-AF65-F5344CB8AC3E}">
        <p14:creationId xmlns:p14="http://schemas.microsoft.com/office/powerpoint/2010/main" val="3682867896"/>
      </p:ext>
    </p:extLst>
  </p:cSld>
  <p:clrMapOvr>
    <a:overrideClrMapping bg1="lt1" tx1="dk1" bg2="lt2" tx2="dk2" accent1="accent1" accent2="accent2" accent3="accent3" accent4="accent4" accent5="accent5" accent6="accent6" hlink="hlink" folHlink="folHlink"/>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Increasing precision decreases recall, and vice versa.</a:t>
            </a:r>
          </a:p>
          <a:p>
            <a:pPr lvl="2"/>
            <a:endParaRPr lang="en-US" dirty="0"/>
          </a:p>
        </p:txBody>
      </p:sp>
    </p:spTree>
    <p:extLst>
      <p:ext uri="{BB962C8B-B14F-4D97-AF65-F5344CB8AC3E}">
        <p14:creationId xmlns:p14="http://schemas.microsoft.com/office/powerpoint/2010/main" val="3636146055"/>
      </p:ext>
    </p:extLst>
  </p:cSld>
  <p:clrMapOvr>
    <a:overrideClrMapping bg1="lt1" tx1="dk1" bg2="lt2" tx2="dk2" accent1="accent1" accent2="accent2" accent3="accent3" accent4="accent4" accent5="accent5" accent6="accent6" hlink="hlink" folHlink="folHlink"/>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Accuracy</a:t>
            </a:r>
          </a:p>
          <a:p>
            <a:pPr lvl="1"/>
            <a:r>
              <a:rPr lang="en-US" dirty="0"/>
              <a:t>(TP + TN)/(TP + TN + FP + FN)</a:t>
            </a:r>
          </a:p>
        </p:txBody>
      </p:sp>
    </p:spTree>
    <p:extLst>
      <p:ext uri="{BB962C8B-B14F-4D97-AF65-F5344CB8AC3E}">
        <p14:creationId xmlns:p14="http://schemas.microsoft.com/office/powerpoint/2010/main" val="2711114479"/>
      </p:ext>
    </p:extLst>
  </p:cSld>
  <p:clrMapOvr>
    <a:overrideClrMapping bg1="lt1" tx1="dk1" bg2="lt2" tx2="dk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Confusion Matrix</a:t>
            </a:r>
          </a:p>
          <a:p>
            <a:pPr lvl="1"/>
            <a:r>
              <a:rPr lang="en-US" dirty="0"/>
              <a:t>2-dimensional data table</a:t>
            </a:r>
          </a:p>
          <a:p>
            <a:pPr lvl="1"/>
            <a:r>
              <a:rPr lang="en-US" dirty="0"/>
              <a:t>Measure of how “confused” our model is.</a:t>
            </a:r>
          </a:p>
          <a:p>
            <a:pPr lvl="1"/>
            <a:r>
              <a:rPr lang="en-US" dirty="0"/>
              <a:t>Each cell shows how many classifications were predicted, and what the actual target was.</a:t>
            </a:r>
          </a:p>
          <a:p>
            <a:pPr lvl="1"/>
            <a:r>
              <a:rPr lang="en-US" dirty="0"/>
              <a:t>Rows are actual targets</a:t>
            </a:r>
          </a:p>
          <a:p>
            <a:pPr lvl="1"/>
            <a:r>
              <a:rPr lang="en-US" dirty="0"/>
              <a:t>Columns are predicted targets</a:t>
            </a:r>
          </a:p>
        </p:txBody>
      </p:sp>
    </p:spTree>
    <p:extLst>
      <p:ext uri="{BB962C8B-B14F-4D97-AF65-F5344CB8AC3E}">
        <p14:creationId xmlns:p14="http://schemas.microsoft.com/office/powerpoint/2010/main" val="796492218"/>
      </p:ext>
    </p:extLst>
  </p:cSld>
  <p:clrMapOvr>
    <a:overrideClrMapping bg1="lt1" tx1="dk1" bg2="lt2" tx2="dk2" accent1="accent1" accent2="accent2" accent3="accent3" accent4="accent4" accent5="accent5" accent6="accent6" hlink="hlink" folHlink="folHlink"/>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Confusion Matrix</a:t>
            </a:r>
          </a:p>
          <a:p>
            <a:pPr lvl="1"/>
            <a:r>
              <a:rPr lang="en-US" dirty="0"/>
              <a:t>Example</a:t>
            </a:r>
          </a:p>
        </p:txBody>
      </p:sp>
      <p:pic>
        <p:nvPicPr>
          <p:cNvPr id="6" name="Picture 5">
            <a:extLst>
              <a:ext uri="{FF2B5EF4-FFF2-40B4-BE49-F238E27FC236}">
                <a16:creationId xmlns:a16="http://schemas.microsoft.com/office/drawing/2014/main" id="{3B766A84-1E2A-483B-BF7E-7B1DC1636DB9}"/>
              </a:ext>
            </a:extLst>
          </p:cNvPr>
          <p:cNvPicPr>
            <a:picLocks noChangeAspect="1"/>
          </p:cNvPicPr>
          <p:nvPr/>
        </p:nvPicPr>
        <p:blipFill>
          <a:blip r:embed="rId5"/>
          <a:stretch>
            <a:fillRect/>
          </a:stretch>
        </p:blipFill>
        <p:spPr>
          <a:xfrm>
            <a:off x="2806072" y="2754312"/>
            <a:ext cx="3531856" cy="3790950"/>
          </a:xfrm>
          <a:prstGeom prst="rect">
            <a:avLst/>
          </a:prstGeom>
        </p:spPr>
      </p:pic>
    </p:spTree>
    <p:extLst>
      <p:ext uri="{BB962C8B-B14F-4D97-AF65-F5344CB8AC3E}">
        <p14:creationId xmlns:p14="http://schemas.microsoft.com/office/powerpoint/2010/main" val="3703476854"/>
      </p:ext>
    </p:extLst>
  </p:cSld>
  <p:clrMapOvr>
    <a:overrideClrMapping bg1="lt1" tx1="dk1" bg2="lt2" tx2="dk2" accent1="accent1" accent2="accent2" accent3="accent3" accent4="accent4" accent5="accent5" accent6="accent6" hlink="hlink" folHlink="folHlink"/>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Precision Recall Curves</a:t>
            </a:r>
          </a:p>
        </p:txBody>
      </p:sp>
    </p:spTree>
    <p:extLst>
      <p:ext uri="{BB962C8B-B14F-4D97-AF65-F5344CB8AC3E}">
        <p14:creationId xmlns:p14="http://schemas.microsoft.com/office/powerpoint/2010/main" val="2515405883"/>
      </p:ext>
    </p:extLst>
  </p:cSld>
  <p:clrMapOvr>
    <a:overrideClrMapping bg1="lt1" tx1="dk1" bg2="lt2" tx2="dk2" accent1="accent1" accent2="accent2" accent3="accent3" accent4="accent4" accent5="accent5" accent6="accent6" hlink="hlink" folHlink="folHlink"/>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Receiver Operating Characteristics (ROC) Curve</a:t>
            </a:r>
          </a:p>
          <a:p>
            <a:pPr lvl="1"/>
            <a:r>
              <a:rPr lang="en-US" dirty="0"/>
              <a:t>Plots True Positive Rate vs False Positive Rate</a:t>
            </a:r>
          </a:p>
        </p:txBody>
      </p:sp>
    </p:spTree>
    <p:extLst>
      <p:ext uri="{BB962C8B-B14F-4D97-AF65-F5344CB8AC3E}">
        <p14:creationId xmlns:p14="http://schemas.microsoft.com/office/powerpoint/2010/main" val="4181129315"/>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Label (Classification Problems)</a:t>
            </a:r>
          </a:p>
          <a:p>
            <a:pPr lvl="1"/>
            <a:r>
              <a:rPr lang="en-US" dirty="0"/>
              <a:t>The name associated with a data point (row) for classification problems.  </a:t>
            </a:r>
          </a:p>
          <a:p>
            <a:pPr lvl="1"/>
            <a:r>
              <a:rPr lang="en-US" dirty="0"/>
              <a:t>This is generally the thing we are trying to predict.</a:t>
            </a:r>
          </a:p>
          <a:p>
            <a:pPr lvl="1"/>
            <a:r>
              <a:rPr lang="en-US" dirty="0"/>
              <a:t>A.k.a. target</a:t>
            </a:r>
          </a:p>
          <a:p>
            <a:pPr lvl="1"/>
            <a:r>
              <a:rPr lang="en-US" dirty="0"/>
              <a:t>Examples:</a:t>
            </a:r>
          </a:p>
          <a:p>
            <a:pPr lvl="2"/>
            <a:r>
              <a:rPr lang="en-US" dirty="0"/>
              <a:t>‘Apple’ if we are trying to predict a piece of fruit.</a:t>
            </a:r>
          </a:p>
          <a:p>
            <a:pPr lvl="2"/>
            <a:r>
              <a:rPr lang="en-US" dirty="0"/>
              <a:t>‘Yes/true’ if we are predicting if someone will commit a crime.</a:t>
            </a:r>
          </a:p>
          <a:p>
            <a:endParaRPr lang="en-US" dirty="0"/>
          </a:p>
          <a:p>
            <a:pPr lvl="2"/>
            <a:endParaRPr lang="en-US" dirty="0"/>
          </a:p>
          <a:p>
            <a:endParaRPr lang="en-US" dirty="0"/>
          </a:p>
        </p:txBody>
      </p:sp>
    </p:spTree>
    <p:extLst>
      <p:ext uri="{BB962C8B-B14F-4D97-AF65-F5344CB8AC3E}">
        <p14:creationId xmlns:p14="http://schemas.microsoft.com/office/powerpoint/2010/main" val="3114704726"/>
      </p:ext>
    </p:extLst>
  </p:cSld>
  <p:clrMapOvr>
    <a:overrideClrMapping bg1="lt1" tx1="dk1" bg2="lt2" tx2="dk2" accent1="accent1" accent2="accent2" accent3="accent3" accent4="accent4" accent5="accent5" accent6="accent6" hlink="hlink" folHlink="folHlink"/>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Area Under the Curve (AUC)</a:t>
            </a:r>
          </a:p>
        </p:txBody>
      </p:sp>
    </p:spTree>
    <p:extLst>
      <p:ext uri="{BB962C8B-B14F-4D97-AF65-F5344CB8AC3E}">
        <p14:creationId xmlns:p14="http://schemas.microsoft.com/office/powerpoint/2010/main" val="3353178854"/>
      </p:ext>
    </p:extLst>
  </p:cSld>
  <p:clrMapOvr>
    <a:overrideClrMapping bg1="lt1" tx1="dk1" bg2="lt2" tx2="dk2" accent1="accent1" accent2="accent2" accent3="accent3" accent4="accent4" accent5="accent5" accent6="accent6" hlink="hlink" folHlink="folHlink"/>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Overview</a:t>
                </a:r>
              </a:p>
              <a:p>
                <a:pPr lvl="1"/>
                <a:r>
                  <a:rPr lang="en-US" dirty="0"/>
                  <a:t>Mean Squared Error</a:t>
                </a:r>
              </a:p>
              <a:p>
                <a:pPr lvl="1"/>
                <a:r>
                  <a:rPr lang="en-US" dirty="0"/>
                  <a:t>Coefficient of Determination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a14:m>
                <a:r>
                  <a:rPr lang="en-US" dirty="0"/>
                  <a:t>)</a:t>
                </a:r>
              </a:p>
              <a:p>
                <a:pPr lvl="1"/>
                <a:r>
                  <a:rPr lang="en-US" dirty="0"/>
                  <a:t>Residuals Plot</a:t>
                </a:r>
              </a:p>
              <a:p>
                <a:pPr lvl="1"/>
                <a:r>
                  <a:rPr lang="en-US" dirty="0"/>
                  <a:t>Prediction Error Plot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3063537520"/>
      </p:ext>
    </p:extLst>
  </p:cSld>
  <p:clrMapOvr>
    <a:overrideClrMapping bg1="lt1" tx1="dk1" bg2="lt2" tx2="dk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p:sp>
        <p:nvSpPr>
          <p:cNvPr id="3" name="Content Placeholder 2"/>
          <p:cNvSpPr>
            <a:spLocks noGrp="1"/>
          </p:cNvSpPr>
          <p:nvPr>
            <p:ph idx="1"/>
          </p:nvPr>
        </p:nvSpPr>
        <p:spPr/>
        <p:txBody>
          <a:bodyPr>
            <a:normAutofit/>
          </a:bodyPr>
          <a:lstStyle/>
          <a:p>
            <a:r>
              <a:rPr lang="en-US" dirty="0"/>
              <a:t>Mean Squared Error</a:t>
            </a:r>
          </a:p>
        </p:txBody>
      </p:sp>
    </p:spTree>
    <p:extLst>
      <p:ext uri="{BB962C8B-B14F-4D97-AF65-F5344CB8AC3E}">
        <p14:creationId xmlns:p14="http://schemas.microsoft.com/office/powerpoint/2010/main" val="730113372"/>
      </p:ext>
    </p:extLst>
  </p:cSld>
  <p:clrMapOvr>
    <a:overrideClrMapping bg1="lt1" tx1="dk1" bg2="lt2" tx2="dk2" accent1="accent1" accent2="accent2" accent3="accent3" accent4="accent4" accent5="accent5" accent6="accent6" hlink="hlink" folHlink="folHlink"/>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Coefficient of Determination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617"/>
                </a:stretch>
              </a:blipFill>
            </p:spPr>
            <p:txBody>
              <a:bodyPr/>
              <a:lstStyle/>
              <a:p>
                <a:r>
                  <a:rPr lang="en-US">
                    <a:noFill/>
                  </a:rPr>
                  <a:t> </a:t>
                </a:r>
              </a:p>
            </p:txBody>
          </p:sp>
        </mc:Fallback>
      </mc:AlternateContent>
    </p:spTree>
    <p:extLst>
      <p:ext uri="{BB962C8B-B14F-4D97-AF65-F5344CB8AC3E}">
        <p14:creationId xmlns:p14="http://schemas.microsoft.com/office/powerpoint/2010/main" val="14850301"/>
      </p:ext>
    </p:extLst>
  </p:cSld>
  <p:clrMapOvr>
    <a:overrideClrMapping bg1="lt1" tx1="dk1" bg2="lt2" tx2="dk2" accent1="accent1" accent2="accent2" accent3="accent3" accent4="accent4" accent5="accent5" accent6="accent6" hlink="hlink" folHlink="folHlink"/>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p:sp>
        <p:nvSpPr>
          <p:cNvPr id="3" name="Content Placeholder 2"/>
          <p:cNvSpPr>
            <a:spLocks noGrp="1"/>
          </p:cNvSpPr>
          <p:nvPr>
            <p:ph idx="1"/>
          </p:nvPr>
        </p:nvSpPr>
        <p:spPr/>
        <p:txBody>
          <a:bodyPr>
            <a:normAutofit/>
          </a:bodyPr>
          <a:lstStyle/>
          <a:p>
            <a:r>
              <a:rPr lang="en-US" dirty="0"/>
              <a:t>Residuals Plot</a:t>
            </a:r>
          </a:p>
        </p:txBody>
      </p:sp>
    </p:spTree>
    <p:extLst>
      <p:ext uri="{BB962C8B-B14F-4D97-AF65-F5344CB8AC3E}">
        <p14:creationId xmlns:p14="http://schemas.microsoft.com/office/powerpoint/2010/main" val="4164621810"/>
      </p:ext>
    </p:extLst>
  </p:cSld>
  <p:clrMapOvr>
    <a:overrideClrMapping bg1="lt1" tx1="dk1" bg2="lt2" tx2="dk2" accent1="accent1" accent2="accent2" accent3="accent3" accent4="accent4" accent5="accent5" accent6="accent6" hlink="hlink" folHlink="folHlink"/>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p:sp>
        <p:nvSpPr>
          <p:cNvPr id="3" name="Content Placeholder 2"/>
          <p:cNvSpPr>
            <a:spLocks noGrp="1"/>
          </p:cNvSpPr>
          <p:nvPr>
            <p:ph idx="1"/>
          </p:nvPr>
        </p:nvSpPr>
        <p:spPr/>
        <p:txBody>
          <a:bodyPr>
            <a:normAutofit/>
          </a:bodyPr>
          <a:lstStyle/>
          <a:p>
            <a:r>
              <a:rPr lang="en-US" dirty="0"/>
              <a:t>Prediction Error Plot</a:t>
            </a:r>
          </a:p>
        </p:txBody>
      </p:sp>
    </p:spTree>
    <p:extLst>
      <p:ext uri="{BB962C8B-B14F-4D97-AF65-F5344CB8AC3E}">
        <p14:creationId xmlns:p14="http://schemas.microsoft.com/office/powerpoint/2010/main" val="1555342125"/>
      </p:ext>
    </p:extLst>
  </p:cSld>
  <p:clrMapOvr>
    <a:overrideClrMapping bg1="lt1" tx1="dk1" bg2="lt2" tx2="dk2" accent1="accent1" accent2="accent2" accent3="accent3" accent4="accent4" accent5="accent5" accent6="accent6" hlink="hlink" folHlink="folHlink"/>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Overview</a:t>
            </a:r>
          </a:p>
          <a:p>
            <a:pPr lvl="1"/>
            <a:r>
              <a:rPr lang="en-US" dirty="0"/>
              <a:t>Voting Classifiers</a:t>
            </a:r>
          </a:p>
          <a:p>
            <a:pPr lvl="1"/>
            <a:r>
              <a:rPr lang="en-US" dirty="0"/>
              <a:t>Bagging and Pasting</a:t>
            </a:r>
          </a:p>
          <a:p>
            <a:pPr lvl="1"/>
            <a:r>
              <a:rPr lang="en-US" dirty="0"/>
              <a:t>Random Forests</a:t>
            </a:r>
          </a:p>
          <a:p>
            <a:pPr lvl="1"/>
            <a:r>
              <a:rPr lang="en-US" dirty="0"/>
              <a:t>Boosting</a:t>
            </a:r>
          </a:p>
          <a:p>
            <a:pPr lvl="1"/>
            <a:r>
              <a:rPr lang="en-US" dirty="0"/>
              <a:t>Stacking</a:t>
            </a:r>
          </a:p>
          <a:p>
            <a:pPr lvl="2"/>
            <a:endParaRPr lang="en-US" dirty="0"/>
          </a:p>
          <a:p>
            <a:endParaRPr lang="en-US" dirty="0"/>
          </a:p>
        </p:txBody>
      </p:sp>
    </p:spTree>
    <p:extLst>
      <p:ext uri="{BB962C8B-B14F-4D97-AF65-F5344CB8AC3E}">
        <p14:creationId xmlns:p14="http://schemas.microsoft.com/office/powerpoint/2010/main" val="2946119377"/>
      </p:ext>
    </p:extLst>
  </p:cSld>
  <p:clrMapOvr>
    <a:overrideClrMapping bg1="lt1" tx1="dk1" bg2="lt2" tx2="dk2" accent1="accent1" accent2="accent2" accent3="accent3" accent4="accent4" accent5="accent5" accent6="accent6" hlink="hlink" folHlink="folHlink"/>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Overview</a:t>
            </a:r>
          </a:p>
          <a:p>
            <a:pPr lvl="1"/>
            <a:r>
              <a:rPr lang="en-US" dirty="0"/>
              <a:t>It is important to choose very different algorithms for each trainer.  This will prevent any single type of error from growing too large, and will allow each error to be voted out from the other trainers.</a:t>
            </a:r>
          </a:p>
          <a:p>
            <a:pPr lvl="2"/>
            <a:endParaRPr lang="en-US" dirty="0"/>
          </a:p>
          <a:p>
            <a:endParaRPr lang="en-US" dirty="0"/>
          </a:p>
        </p:txBody>
      </p:sp>
    </p:spTree>
    <p:extLst>
      <p:ext uri="{BB962C8B-B14F-4D97-AF65-F5344CB8AC3E}">
        <p14:creationId xmlns:p14="http://schemas.microsoft.com/office/powerpoint/2010/main" val="2482095172"/>
      </p:ext>
    </p:extLst>
  </p:cSld>
  <p:clrMapOvr>
    <a:overrideClrMapping bg1="lt1" tx1="dk1" bg2="lt2" tx2="dk2" accent1="accent1" accent2="accent2" accent3="accent3" accent4="accent4" accent5="accent5" accent6="accent6" hlink="hlink" folHlink="folHlink"/>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Voting Classifiers</a:t>
            </a:r>
          </a:p>
          <a:p>
            <a:pPr lvl="1"/>
            <a:r>
              <a:rPr lang="en-US" dirty="0"/>
              <a:t>Train multiple different classifiers.</a:t>
            </a:r>
          </a:p>
          <a:p>
            <a:pPr lvl="1"/>
            <a:r>
              <a:rPr lang="en-US" dirty="0"/>
              <a:t>Using the </a:t>
            </a:r>
            <a:r>
              <a:rPr lang="en-US" dirty="0" err="1"/>
              <a:t>VotingClassifier</a:t>
            </a:r>
            <a:r>
              <a:rPr lang="en-US" dirty="0"/>
              <a:t>, have each classifier vote on what the predicted label should be.</a:t>
            </a:r>
          </a:p>
          <a:p>
            <a:endParaRPr lang="en-US" dirty="0"/>
          </a:p>
        </p:txBody>
      </p:sp>
    </p:spTree>
    <p:extLst>
      <p:ext uri="{BB962C8B-B14F-4D97-AF65-F5344CB8AC3E}">
        <p14:creationId xmlns:p14="http://schemas.microsoft.com/office/powerpoint/2010/main" val="2152904124"/>
      </p:ext>
    </p:extLst>
  </p:cSld>
  <p:clrMapOvr>
    <a:overrideClrMapping bg1="lt1" tx1="dk1" bg2="lt2" tx2="dk2" accent1="accent1" accent2="accent2" accent3="accent3" accent4="accent4" accent5="accent5" accent6="accent6" hlink="hlink" folHlink="folHlink"/>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Voting Classifiers</a:t>
            </a:r>
          </a:p>
          <a:p>
            <a:pPr lvl="1"/>
            <a:r>
              <a:rPr lang="en-US" dirty="0"/>
              <a:t>Hard vs Soft Voting</a:t>
            </a:r>
          </a:p>
          <a:p>
            <a:pPr lvl="2"/>
            <a:r>
              <a:rPr lang="en-US" dirty="0"/>
              <a:t>Hard is a simple vote</a:t>
            </a:r>
          </a:p>
          <a:p>
            <a:pPr lvl="2"/>
            <a:r>
              <a:rPr lang="en-US" dirty="0"/>
              <a:t>Soft voting calculates the class probabilities from each model, averages them over all individual models.  The highest probability is the estimated class.</a:t>
            </a:r>
          </a:p>
          <a:p>
            <a:pPr lvl="3"/>
            <a:r>
              <a:rPr lang="en-US" dirty="0"/>
              <a:t>Requires trainers that have the </a:t>
            </a:r>
            <a:r>
              <a:rPr lang="en-US" dirty="0" err="1">
                <a:latin typeface="Consolas" panose="020B0609020204030204" pitchFamily="49" charset="0"/>
              </a:rPr>
              <a:t>predict_proba</a:t>
            </a:r>
            <a:r>
              <a:rPr lang="en-US" dirty="0">
                <a:latin typeface="Consolas" panose="020B0609020204030204" pitchFamily="49" charset="0"/>
              </a:rPr>
              <a:t>()</a:t>
            </a:r>
            <a:r>
              <a:rPr lang="en-US" dirty="0"/>
              <a:t> method.</a:t>
            </a:r>
          </a:p>
          <a:p>
            <a:endParaRPr lang="en-US" dirty="0"/>
          </a:p>
        </p:txBody>
      </p:sp>
    </p:spTree>
    <p:extLst>
      <p:ext uri="{BB962C8B-B14F-4D97-AF65-F5344CB8AC3E}">
        <p14:creationId xmlns:p14="http://schemas.microsoft.com/office/powerpoint/2010/main" val="2274890375"/>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Training Data</a:t>
            </a:r>
          </a:p>
          <a:p>
            <a:pPr lvl="1"/>
            <a:r>
              <a:rPr lang="en-US" dirty="0"/>
              <a:t>Data that is used to build our model.</a:t>
            </a:r>
          </a:p>
          <a:p>
            <a:pPr lvl="1"/>
            <a:r>
              <a:rPr lang="en-US" dirty="0"/>
              <a:t>Data that is not used to test the accuracy of our model.</a:t>
            </a:r>
          </a:p>
          <a:p>
            <a:endParaRPr lang="en-US" dirty="0"/>
          </a:p>
          <a:p>
            <a:pPr lvl="2"/>
            <a:endParaRPr lang="en-US" dirty="0"/>
          </a:p>
          <a:p>
            <a:endParaRPr lang="en-US" dirty="0"/>
          </a:p>
        </p:txBody>
      </p:sp>
    </p:spTree>
    <p:extLst>
      <p:ext uri="{BB962C8B-B14F-4D97-AF65-F5344CB8AC3E}">
        <p14:creationId xmlns:p14="http://schemas.microsoft.com/office/powerpoint/2010/main" val="2307978921"/>
      </p:ext>
    </p:extLst>
  </p:cSld>
  <p:clrMapOvr>
    <a:overrideClrMapping bg1="lt1" tx1="dk1" bg2="lt2" tx2="dk2" accent1="accent1" accent2="accent2" accent3="accent3" accent4="accent4" accent5="accent5" accent6="accent6" hlink="hlink" folHlink="folHlink"/>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Bagging and Pasting</a:t>
            </a:r>
          </a:p>
          <a:p>
            <a:endParaRPr lang="en-US" dirty="0"/>
          </a:p>
        </p:txBody>
      </p:sp>
    </p:spTree>
    <p:extLst>
      <p:ext uri="{BB962C8B-B14F-4D97-AF65-F5344CB8AC3E}">
        <p14:creationId xmlns:p14="http://schemas.microsoft.com/office/powerpoint/2010/main" val="44548473"/>
      </p:ext>
    </p:extLst>
  </p:cSld>
  <p:clrMapOvr>
    <a:overrideClrMapping bg1="lt1" tx1="dk1" bg2="lt2" tx2="dk2" accent1="accent1" accent2="accent2" accent3="accent3" accent4="accent4" accent5="accent5" accent6="accent6" hlink="hlink" folHlink="folHlink"/>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Random Forests</a:t>
            </a:r>
          </a:p>
          <a:p>
            <a:pPr lvl="1"/>
            <a:r>
              <a:rPr lang="en-US" dirty="0"/>
              <a:t>Decision trees tend to overfit</a:t>
            </a:r>
          </a:p>
          <a:p>
            <a:pPr lvl="1"/>
            <a:r>
              <a:rPr lang="en-US" dirty="0"/>
              <a:t>Use multiple, slightly different models to increase predictive capability.</a:t>
            </a:r>
          </a:p>
          <a:p>
            <a:pPr lvl="1"/>
            <a:r>
              <a:rPr lang="en-US" dirty="0"/>
              <a:t>Can be used for either classifiers or regressors.</a:t>
            </a:r>
          </a:p>
          <a:p>
            <a:pPr lvl="1"/>
            <a:endParaRPr lang="en-US" dirty="0"/>
          </a:p>
          <a:p>
            <a:pPr lvl="2"/>
            <a:endParaRPr lang="en-US" dirty="0"/>
          </a:p>
          <a:p>
            <a:endParaRPr lang="en-US" dirty="0"/>
          </a:p>
        </p:txBody>
      </p:sp>
    </p:spTree>
    <p:extLst>
      <p:ext uri="{BB962C8B-B14F-4D97-AF65-F5344CB8AC3E}">
        <p14:creationId xmlns:p14="http://schemas.microsoft.com/office/powerpoint/2010/main" val="3184848222"/>
      </p:ext>
    </p:extLst>
  </p:cSld>
  <p:clrMapOvr>
    <a:overrideClrMapping bg1="lt1" tx1="dk1" bg2="lt2" tx2="dk2" accent1="accent1" accent2="accent2" accent3="accent3" accent4="accent4" accent5="accent5" accent6="accent6" hlink="hlink" folHlink="folHlink"/>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Boosting</a:t>
            </a:r>
          </a:p>
          <a:p>
            <a:endParaRPr lang="en-US" dirty="0"/>
          </a:p>
        </p:txBody>
      </p:sp>
    </p:spTree>
    <p:extLst>
      <p:ext uri="{BB962C8B-B14F-4D97-AF65-F5344CB8AC3E}">
        <p14:creationId xmlns:p14="http://schemas.microsoft.com/office/powerpoint/2010/main" val="3735009109"/>
      </p:ext>
    </p:extLst>
  </p:cSld>
  <p:clrMapOvr>
    <a:overrideClrMapping bg1="lt1" tx1="dk1" bg2="lt2" tx2="dk2" accent1="accent1" accent2="accent2" accent3="accent3" accent4="accent4" accent5="accent5" accent6="accent6" hlink="hlink" folHlink="folHlink"/>
  </p:clrMapOvr>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Stacking</a:t>
            </a:r>
          </a:p>
          <a:p>
            <a:endParaRPr lang="en-US" dirty="0"/>
          </a:p>
        </p:txBody>
      </p:sp>
    </p:spTree>
    <p:extLst>
      <p:ext uri="{BB962C8B-B14F-4D97-AF65-F5344CB8AC3E}">
        <p14:creationId xmlns:p14="http://schemas.microsoft.com/office/powerpoint/2010/main" val="1450173570"/>
      </p:ext>
    </p:extLst>
  </p:cSld>
  <p:clrMapOvr>
    <a:overrideClrMapping bg1="lt1" tx1="dk1" bg2="lt2" tx2="dk2" accent1="accent1" accent2="accent2" accent3="accent3" accent4="accent4" accent5="accent5" accent6="accent6" hlink="hlink" folHlink="folHlink"/>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Determining what features matter</a:t>
            </a:r>
          </a:p>
          <a:p>
            <a:r>
              <a:rPr lang="en-US" dirty="0"/>
              <a:t>If both prediction test scores and training scores are low, then the model is suffering from underfitting.</a:t>
            </a:r>
          </a:p>
          <a:p>
            <a:r>
              <a:rPr lang="en-US" dirty="0"/>
              <a:t>If the model has extremely high training scores, but not nearly as high prediction test scores, the model is suffering from overfitting.</a:t>
            </a:r>
          </a:p>
          <a:p>
            <a:pPr lvl="2"/>
            <a:endParaRPr lang="en-US" dirty="0"/>
          </a:p>
          <a:p>
            <a:endParaRPr lang="en-US" dirty="0"/>
          </a:p>
        </p:txBody>
      </p:sp>
    </p:spTree>
    <p:extLst>
      <p:ext uri="{BB962C8B-B14F-4D97-AF65-F5344CB8AC3E}">
        <p14:creationId xmlns:p14="http://schemas.microsoft.com/office/powerpoint/2010/main" val="3393037686"/>
      </p:ext>
    </p:extLst>
  </p:cSld>
  <p:clrMapOvr>
    <a:overrideClrMapping bg1="lt1" tx1="dk1" bg2="lt2" tx2="dk2" accent1="accent1" accent2="accent2" accent3="accent3" accent4="accent4" accent5="accent5" accent6="accent6" hlink="hlink" folHlink="folHlink"/>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Grid Search</a:t>
            </a:r>
          </a:p>
          <a:p>
            <a:pPr lvl="2"/>
            <a:endParaRPr lang="en-US" dirty="0"/>
          </a:p>
          <a:p>
            <a:endParaRPr lang="en-US" dirty="0"/>
          </a:p>
        </p:txBody>
      </p:sp>
    </p:spTree>
    <p:extLst>
      <p:ext uri="{BB962C8B-B14F-4D97-AF65-F5344CB8AC3E}">
        <p14:creationId xmlns:p14="http://schemas.microsoft.com/office/powerpoint/2010/main" val="2622179278"/>
      </p:ext>
    </p:extLst>
  </p:cSld>
  <p:clrMapOvr>
    <a:overrideClrMapping bg1="lt1" tx1="dk1" bg2="lt2" tx2="dk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normAutofit/>
          </a:bodyPr>
          <a:lstStyle/>
          <a:p>
            <a:r>
              <a:rPr lang="en-US" dirty="0"/>
              <a:t>Parameters to Play with</a:t>
            </a:r>
          </a:p>
          <a:p>
            <a:pPr lvl="1"/>
            <a:r>
              <a:rPr lang="en-US" dirty="0"/>
              <a:t>K-Nearest Neighbors</a:t>
            </a:r>
          </a:p>
          <a:p>
            <a:pPr lvl="2"/>
            <a:r>
              <a:rPr lang="en-US" dirty="0"/>
              <a:t>Number of neighbors to test point</a:t>
            </a:r>
          </a:p>
          <a:p>
            <a:pPr lvl="2"/>
            <a:r>
              <a:rPr lang="en-US" dirty="0"/>
              <a:t>Algorithm to evaluate distance test point is from data points</a:t>
            </a:r>
          </a:p>
          <a:p>
            <a:pPr lvl="2"/>
            <a:endParaRPr lang="en-US" dirty="0"/>
          </a:p>
          <a:p>
            <a:endParaRPr lang="en-US" dirty="0"/>
          </a:p>
        </p:txBody>
      </p:sp>
    </p:spTree>
    <p:extLst>
      <p:ext uri="{BB962C8B-B14F-4D97-AF65-F5344CB8AC3E}">
        <p14:creationId xmlns:p14="http://schemas.microsoft.com/office/powerpoint/2010/main" val="274238177"/>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normAutofit/>
          </a:bodyPr>
          <a:lstStyle/>
          <a:p>
            <a:r>
              <a:rPr lang="en-US" dirty="0"/>
              <a:t>Parameters to Play with</a:t>
            </a:r>
          </a:p>
          <a:p>
            <a:pPr lvl="1"/>
            <a:r>
              <a:rPr lang="en-US" dirty="0"/>
              <a:t>Decision Trees</a:t>
            </a:r>
          </a:p>
          <a:p>
            <a:pPr lvl="2"/>
            <a:r>
              <a:rPr lang="en-US" dirty="0" err="1"/>
              <a:t>max_depth</a:t>
            </a:r>
            <a:endParaRPr lang="en-US" dirty="0"/>
          </a:p>
          <a:p>
            <a:pPr lvl="2"/>
            <a:r>
              <a:rPr lang="en-US" dirty="0" err="1"/>
              <a:t>max_leaf_nodes</a:t>
            </a:r>
            <a:endParaRPr lang="en-US" dirty="0"/>
          </a:p>
          <a:p>
            <a:pPr lvl="2"/>
            <a:r>
              <a:rPr lang="en-US" dirty="0" err="1"/>
              <a:t>max_features</a:t>
            </a:r>
            <a:endParaRPr lang="en-US" dirty="0"/>
          </a:p>
          <a:p>
            <a:pPr lvl="2"/>
            <a:r>
              <a:rPr lang="en-US" dirty="0" err="1"/>
              <a:t>min_samples_split</a:t>
            </a:r>
            <a:endParaRPr lang="en-US" dirty="0"/>
          </a:p>
          <a:p>
            <a:pPr lvl="2"/>
            <a:r>
              <a:rPr lang="en-US" dirty="0" err="1"/>
              <a:t>min_samples_leaf</a:t>
            </a:r>
            <a:endParaRPr lang="en-US" dirty="0"/>
          </a:p>
          <a:p>
            <a:pPr lvl="2"/>
            <a:r>
              <a:rPr lang="en-US" dirty="0" err="1"/>
              <a:t>min_weight_fraction_leaf</a:t>
            </a:r>
            <a:endParaRPr lang="en-US" dirty="0"/>
          </a:p>
          <a:p>
            <a:endParaRPr lang="en-US" dirty="0"/>
          </a:p>
        </p:txBody>
      </p:sp>
    </p:spTree>
    <p:extLst>
      <p:ext uri="{BB962C8B-B14F-4D97-AF65-F5344CB8AC3E}">
        <p14:creationId xmlns:p14="http://schemas.microsoft.com/office/powerpoint/2010/main" val="434302692"/>
      </p:ext>
    </p:extLst>
  </p:cSld>
  <p:clrMapOvr>
    <a:overrideClrMapping bg1="lt1" tx1="dk1" bg2="lt2" tx2="dk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Parameters to Play with</a:t>
            </a:r>
          </a:p>
          <a:p>
            <a:pPr lvl="1"/>
            <a:r>
              <a:rPr lang="en-US" dirty="0"/>
              <a:t>alpha</a:t>
            </a:r>
          </a:p>
          <a:p>
            <a:pPr lvl="2"/>
            <a:r>
              <a:rPr lang="en-US" dirty="0"/>
              <a:t>Higher values increase regularization/generalization</a:t>
            </a:r>
          </a:p>
          <a:p>
            <a:pPr lvl="2"/>
            <a:r>
              <a:rPr lang="en-US" dirty="0"/>
              <a:t>Higher value pushes feature weights closer to zero</a:t>
            </a:r>
          </a:p>
          <a:p>
            <a:pPr lvl="2"/>
            <a:r>
              <a:rPr lang="en-US" dirty="0"/>
              <a:t>Lasso Regression</a:t>
            </a:r>
          </a:p>
          <a:p>
            <a:pPr lvl="2"/>
            <a:r>
              <a:rPr lang="en-US" dirty="0"/>
              <a:t>Ridge Regression</a:t>
            </a:r>
          </a:p>
          <a:p>
            <a:pPr lvl="2"/>
            <a:endParaRPr lang="en-US" dirty="0"/>
          </a:p>
          <a:p>
            <a:endParaRPr lang="en-US" dirty="0"/>
          </a:p>
        </p:txBody>
      </p:sp>
    </p:spTree>
    <p:extLst>
      <p:ext uri="{BB962C8B-B14F-4D97-AF65-F5344CB8AC3E}">
        <p14:creationId xmlns:p14="http://schemas.microsoft.com/office/powerpoint/2010/main" val="4153822099"/>
      </p:ext>
    </p:extLst>
  </p:cSld>
  <p:clrMapOvr>
    <a:overrideClrMapping bg1="lt1" tx1="dk1" bg2="lt2" tx2="dk2" accent1="accent1" accent2="accent2" accent3="accent3" accent4="accent4" accent5="accent5" accent6="accent6" hlink="hlink" folHlink="folHlink"/>
  </p:clrMapOvr>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Parameters to Play with</a:t>
            </a:r>
          </a:p>
          <a:p>
            <a:pPr lvl="1"/>
            <a:r>
              <a:rPr lang="en-US" dirty="0"/>
              <a:t>c</a:t>
            </a:r>
          </a:p>
          <a:p>
            <a:pPr lvl="2"/>
            <a:r>
              <a:rPr lang="en-US" dirty="0"/>
              <a:t>Lower values increase generalization</a:t>
            </a:r>
          </a:p>
          <a:p>
            <a:pPr lvl="2"/>
            <a:r>
              <a:rPr lang="en-US" dirty="0"/>
              <a:t>Higher value causes algorithm to attempt to fit each training data point as best as possible</a:t>
            </a:r>
          </a:p>
          <a:p>
            <a:pPr lvl="2"/>
            <a:r>
              <a:rPr lang="en-US" dirty="0"/>
              <a:t>Logistic regression</a:t>
            </a:r>
          </a:p>
          <a:p>
            <a:pPr lvl="2"/>
            <a:r>
              <a:rPr lang="en-US" dirty="0"/>
              <a:t>Linear support vector machine</a:t>
            </a:r>
          </a:p>
          <a:p>
            <a:pPr lvl="2"/>
            <a:endParaRPr lang="en-US" dirty="0"/>
          </a:p>
          <a:p>
            <a:endParaRPr lang="en-US" dirty="0"/>
          </a:p>
        </p:txBody>
      </p:sp>
    </p:spTree>
    <p:extLst>
      <p:ext uri="{BB962C8B-B14F-4D97-AF65-F5344CB8AC3E}">
        <p14:creationId xmlns:p14="http://schemas.microsoft.com/office/powerpoint/2010/main" val="2098658121"/>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Test Data</a:t>
            </a:r>
          </a:p>
          <a:p>
            <a:pPr lvl="1"/>
            <a:r>
              <a:rPr lang="en-US" dirty="0"/>
              <a:t>Data that is used to test the accuracy of a trained model.</a:t>
            </a:r>
          </a:p>
          <a:p>
            <a:pPr lvl="1"/>
            <a:r>
              <a:rPr lang="en-US" dirty="0"/>
              <a:t>Separate from training data.</a:t>
            </a:r>
          </a:p>
          <a:p>
            <a:endParaRPr lang="en-US" dirty="0"/>
          </a:p>
          <a:p>
            <a:pPr lvl="2"/>
            <a:endParaRPr lang="en-US" dirty="0"/>
          </a:p>
          <a:p>
            <a:endParaRPr lang="en-US" dirty="0"/>
          </a:p>
        </p:txBody>
      </p:sp>
    </p:spTree>
    <p:extLst>
      <p:ext uri="{BB962C8B-B14F-4D97-AF65-F5344CB8AC3E}">
        <p14:creationId xmlns:p14="http://schemas.microsoft.com/office/powerpoint/2010/main" val="2045574203"/>
      </p:ext>
    </p:extLst>
  </p:cSld>
  <p:clrMapOvr>
    <a:overrideClrMapping bg1="lt1" tx1="dk1" bg2="lt2" tx2="dk2" accent1="accent1" accent2="accent2" accent3="accent3" accent4="accent4" accent5="accent5" accent6="accent6" hlink="hlink" folHlink="folHlink"/>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Parameters to Play with</a:t>
            </a:r>
          </a:p>
          <a:p>
            <a:pPr lvl="1"/>
            <a:r>
              <a:rPr lang="en-US" dirty="0"/>
              <a:t>gamma</a:t>
            </a:r>
          </a:p>
          <a:p>
            <a:pPr lvl="2"/>
            <a:r>
              <a:rPr lang="en-US" dirty="0"/>
              <a:t>Lower values increase generalization, reducing overfitting.</a:t>
            </a:r>
          </a:p>
          <a:p>
            <a:pPr lvl="2"/>
            <a:r>
              <a:rPr lang="en-US" dirty="0"/>
              <a:t>Higher value causes algorithm to attempt to fit each training data point as best as possible,  reducing generalization.</a:t>
            </a:r>
          </a:p>
          <a:p>
            <a:pPr lvl="2"/>
            <a:r>
              <a:rPr lang="en-US" dirty="0"/>
              <a:t>Linear support vector machine</a:t>
            </a:r>
          </a:p>
          <a:p>
            <a:pPr lvl="2"/>
            <a:endParaRPr lang="en-US" dirty="0"/>
          </a:p>
          <a:p>
            <a:endParaRPr lang="en-US" dirty="0"/>
          </a:p>
        </p:txBody>
      </p:sp>
    </p:spTree>
    <p:extLst>
      <p:ext uri="{BB962C8B-B14F-4D97-AF65-F5344CB8AC3E}">
        <p14:creationId xmlns:p14="http://schemas.microsoft.com/office/powerpoint/2010/main" val="3985209642"/>
      </p:ext>
    </p:extLst>
  </p:cSld>
  <p:clrMapOvr>
    <a:overrideClrMapping bg1="lt1" tx1="dk1" bg2="lt2" tx2="dk2" accent1="accent1" accent2="accent2" accent3="accent3" accent4="accent4" accent5="accent5" accent6="accent6" hlink="hlink" folHlink="folHlink"/>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Parameters to Play with</a:t>
            </a:r>
          </a:p>
          <a:p>
            <a:pPr lvl="1"/>
            <a:r>
              <a:rPr lang="en-US" dirty="0"/>
              <a:t>c and alpha are known as hyperparameters.</a:t>
            </a:r>
          </a:p>
          <a:p>
            <a:pPr lvl="2"/>
            <a:r>
              <a:rPr lang="en-US" dirty="0"/>
              <a:t>Hyperparameters are parameters that are set before a model is trained, and stays constant throughout the learning process.</a:t>
            </a:r>
          </a:p>
          <a:p>
            <a:pPr lvl="2"/>
            <a:endParaRPr lang="en-US" dirty="0"/>
          </a:p>
          <a:p>
            <a:endParaRPr lang="en-US" dirty="0"/>
          </a:p>
        </p:txBody>
      </p:sp>
    </p:spTree>
    <p:extLst>
      <p:ext uri="{BB962C8B-B14F-4D97-AF65-F5344CB8AC3E}">
        <p14:creationId xmlns:p14="http://schemas.microsoft.com/office/powerpoint/2010/main" val="1929485100"/>
      </p:ext>
    </p:extLst>
  </p:cSld>
  <p:clrMapOvr>
    <a:overrideClrMapping bg1="lt1" tx1="dk1" bg2="lt2" tx2="dk2" accent1="accent1" accent2="accent2" accent3="accent3" accent4="accent4" accent5="accent5" accent6="accent6" hlink="hlink" folHlink="folHlink"/>
  </p:clrMapOvr>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Content Placeholder 2"/>
          <p:cNvSpPr>
            <a:spLocks noGrp="1"/>
          </p:cNvSpPr>
          <p:nvPr>
            <p:ph idx="1"/>
          </p:nvPr>
        </p:nvSpPr>
        <p:spPr/>
        <p:txBody>
          <a:bodyPr>
            <a:normAutofit/>
          </a:bodyPr>
          <a:lstStyle/>
          <a:p>
            <a:pPr marL="514350" indent="-514350">
              <a:buFont typeface="+mj-lt"/>
              <a:buAutoNum type="arabicParenR"/>
            </a:pPr>
            <a:r>
              <a:rPr lang="en-US" dirty="0">
                <a:hlinkClick r:id="rId3"/>
              </a:rPr>
              <a:t>https://github.com/amueller/introduction_to_ml_with_python/blob/master/02-supervised-learning.ipynb</a:t>
            </a:r>
            <a:endParaRPr lang="en-US" dirty="0"/>
          </a:p>
          <a:p>
            <a:pPr marL="514350" indent="-514350">
              <a:buFont typeface="+mj-lt"/>
              <a:buAutoNum type="arabicParenR"/>
            </a:pPr>
            <a:r>
              <a:rPr lang="en-US" dirty="0"/>
              <a:t>Müller, A. C., &amp; Guido, S. (2016). </a:t>
            </a:r>
            <a:r>
              <a:rPr lang="en-US" i="1" dirty="0"/>
              <a:t>Introduction to Machine Learning with Python: A Guide for Data Scientists</a:t>
            </a:r>
            <a:r>
              <a:rPr lang="en-US" dirty="0"/>
              <a:t> (1st ed.). O’Reilly Media.</a:t>
            </a:r>
          </a:p>
          <a:p>
            <a:pPr marL="514350" indent="-514350">
              <a:buFont typeface="+mj-lt"/>
              <a:buAutoNum type="arabicParenR"/>
            </a:pPr>
            <a:r>
              <a:rPr lang="en-US" dirty="0"/>
              <a:t>http://rasbt.github.io/mlxtend/user_guide/general_concepts/gradient-optimization/</a:t>
            </a:r>
          </a:p>
        </p:txBody>
      </p:sp>
    </p:spTree>
    <p:extLst>
      <p:ext uri="{BB962C8B-B14F-4D97-AF65-F5344CB8AC3E}">
        <p14:creationId xmlns:p14="http://schemas.microsoft.com/office/powerpoint/2010/main" val="36450361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Content Placeholder 2"/>
          <p:cNvSpPr>
            <a:spLocks noGrp="1"/>
          </p:cNvSpPr>
          <p:nvPr>
            <p:ph idx="1"/>
          </p:nvPr>
        </p:nvSpPr>
        <p:spPr/>
        <p:txBody>
          <a:bodyPr>
            <a:normAutofit/>
          </a:bodyPr>
          <a:lstStyle/>
          <a:p>
            <a:pPr marL="514350" indent="-514350">
              <a:buFont typeface="+mj-lt"/>
              <a:buAutoNum type="arabicParenR" startAt="4"/>
            </a:pPr>
            <a:r>
              <a:rPr lang="en-US" dirty="0">
                <a:hlinkClick r:id="rId3"/>
              </a:rPr>
              <a:t>https://github.com/ageron/handson-ml</a:t>
            </a:r>
            <a:endParaRPr lang="en-US" dirty="0"/>
          </a:p>
          <a:p>
            <a:pPr marL="514350" indent="-514350">
              <a:buFont typeface="+mj-lt"/>
              <a:buAutoNum type="arabicParenR" startAt="4"/>
            </a:pPr>
            <a:r>
              <a:rPr lang="en-US" dirty="0" err="1">
                <a:effectLst/>
              </a:rPr>
              <a:t>Géron</a:t>
            </a:r>
            <a:r>
              <a:rPr lang="en-US" dirty="0">
                <a:effectLst/>
              </a:rPr>
              <a:t> </a:t>
            </a:r>
            <a:r>
              <a:rPr lang="en-US" dirty="0" err="1">
                <a:effectLst/>
              </a:rPr>
              <a:t>Aurélien</a:t>
            </a:r>
            <a:r>
              <a:rPr lang="en-US" dirty="0">
                <a:effectLst/>
              </a:rPr>
              <a:t>. </a:t>
            </a:r>
            <a:r>
              <a:rPr lang="en-US" i="1" dirty="0">
                <a:effectLst/>
              </a:rPr>
              <a:t>Hands-on Machine Learning with Scikit-Learn and </a:t>
            </a:r>
            <a:r>
              <a:rPr lang="en-US" i="1" dirty="0" err="1">
                <a:effectLst/>
              </a:rPr>
              <a:t>Tensorflow</a:t>
            </a:r>
            <a:r>
              <a:rPr lang="en-US" dirty="0">
                <a:effectLst/>
              </a:rPr>
              <a:t>. 1st ed., O'Reilly, 2017</a:t>
            </a:r>
            <a:r>
              <a:rPr lang="en-US" dirty="0"/>
              <a:t>.</a:t>
            </a:r>
          </a:p>
          <a:p>
            <a:pPr marL="514350" indent="-514350">
              <a:buFont typeface="+mj-lt"/>
              <a:buAutoNum type="arabicParenR" startAt="4"/>
            </a:pPr>
            <a:r>
              <a:rPr lang="en-US" dirty="0">
                <a:hlinkClick r:id="rId4"/>
              </a:rPr>
              <a:t>https://machinelearningmastery.com/how-to-use-correlation-to-understand-the-relationship-between-variables/</a:t>
            </a:r>
            <a:endParaRPr lang="en-US" dirty="0"/>
          </a:p>
          <a:p>
            <a:pPr marL="514350" indent="-514350">
              <a:buFont typeface="+mj-lt"/>
              <a:buAutoNum type="arabicParenR" startAt="4"/>
            </a:pPr>
            <a:endParaRPr lang="en-US" dirty="0"/>
          </a:p>
        </p:txBody>
      </p:sp>
    </p:spTree>
    <p:extLst>
      <p:ext uri="{BB962C8B-B14F-4D97-AF65-F5344CB8AC3E}">
        <p14:creationId xmlns:p14="http://schemas.microsoft.com/office/powerpoint/2010/main" val="103098254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Content Placeholder 2"/>
          <p:cNvSpPr>
            <a:spLocks noGrp="1"/>
          </p:cNvSpPr>
          <p:nvPr>
            <p:ph idx="1"/>
          </p:nvPr>
        </p:nvSpPr>
        <p:spPr/>
        <p:txBody>
          <a:bodyPr>
            <a:normAutofit/>
          </a:bodyPr>
          <a:lstStyle/>
          <a:p>
            <a:pPr marL="514350" indent="-514350">
              <a:buFont typeface="+mj-lt"/>
              <a:buAutoNum type="arabicParenR" startAt="7"/>
            </a:pPr>
            <a:r>
              <a:rPr lang="en-US" dirty="0">
                <a:effectLst/>
              </a:rPr>
              <a:t>Harrison, Matt. </a:t>
            </a:r>
            <a:r>
              <a:rPr lang="en-US" i="1" dirty="0">
                <a:effectLst/>
              </a:rPr>
              <a:t>Machine Learning Pocket Reference: Working with Structured Data in Python</a:t>
            </a:r>
            <a:r>
              <a:rPr lang="en-US" dirty="0">
                <a:effectLst/>
              </a:rPr>
              <a:t>. 1st ed., O'Reilly, 2019. </a:t>
            </a:r>
          </a:p>
          <a:p>
            <a:pPr marL="514350" indent="-514350">
              <a:buFont typeface="+mj-lt"/>
              <a:buAutoNum type="arabicParenR" startAt="7"/>
            </a:pPr>
            <a:endParaRPr lang="en-US" dirty="0"/>
          </a:p>
        </p:txBody>
      </p:sp>
    </p:spTree>
    <p:extLst>
      <p:ext uri="{BB962C8B-B14F-4D97-AF65-F5344CB8AC3E}">
        <p14:creationId xmlns:p14="http://schemas.microsoft.com/office/powerpoint/2010/main" val="282535336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Resources</a:t>
            </a:r>
          </a:p>
        </p:txBody>
      </p:sp>
      <p:sp>
        <p:nvSpPr>
          <p:cNvPr id="3" name="Content Placeholder 2"/>
          <p:cNvSpPr>
            <a:spLocks noGrp="1"/>
          </p:cNvSpPr>
          <p:nvPr>
            <p:ph idx="1"/>
          </p:nvPr>
        </p:nvSpPr>
        <p:spPr/>
        <p:txBody>
          <a:bodyPr>
            <a:normAutofit/>
          </a:bodyPr>
          <a:lstStyle/>
          <a:p>
            <a:pPr marL="514350" indent="-514350">
              <a:buFont typeface="+mj-lt"/>
              <a:buAutoNum type="arabicParenR"/>
            </a:pPr>
            <a:r>
              <a:rPr lang="en-US" dirty="0"/>
              <a:t>https://towardsdatascience.com/over-fitting-and-regularization-64d16100f45c</a:t>
            </a:r>
          </a:p>
        </p:txBody>
      </p:sp>
    </p:spTree>
    <p:extLst>
      <p:ext uri="{BB962C8B-B14F-4D97-AF65-F5344CB8AC3E}">
        <p14:creationId xmlns:p14="http://schemas.microsoft.com/office/powerpoint/2010/main" val="17223118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LICENSE</a:t>
            </a:r>
          </a:p>
        </p:txBody>
      </p:sp>
      <p:sp>
        <p:nvSpPr>
          <p:cNvPr id="3" name="Content Placeholder 2"/>
          <p:cNvSpPr>
            <a:spLocks noGrp="1"/>
          </p:cNvSpPr>
          <p:nvPr>
            <p:ph idx="1"/>
          </p:nvPr>
        </p:nvSpPr>
        <p:spPr/>
        <p:txBody>
          <a:bodyPr>
            <a:normAutofit fontScale="62500" lnSpcReduction="20000"/>
          </a:bodyPr>
          <a:lstStyle/>
          <a:p>
            <a:r>
              <a:rPr lang="en-US" dirty="0"/>
              <a:t>Copyright 2021 Douglas Bowman</a:t>
            </a:r>
          </a:p>
          <a:p>
            <a:r>
              <a:rPr lang="en-US" dirty="0"/>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r>
              <a:rPr lang="en-US" dirty="0"/>
              <a:t>The above copyright notice and this permission notice shall be included in all copies or substantial portions of the Software.</a:t>
            </a:r>
          </a:p>
          <a:p>
            <a:r>
              <a:rPr lang="en-US" dirty="0"/>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p:txBody>
      </p:sp>
    </p:spTree>
    <p:extLst>
      <p:ext uri="{BB962C8B-B14F-4D97-AF65-F5344CB8AC3E}">
        <p14:creationId xmlns:p14="http://schemas.microsoft.com/office/powerpoint/2010/main" val="3405347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normAutofit/>
          </a:bodyPr>
          <a:lstStyle/>
          <a:p>
            <a:r>
              <a:rPr lang="en-US" dirty="0"/>
              <a:t>Overfitting</a:t>
            </a:r>
          </a:p>
          <a:p>
            <a:pPr lvl="1"/>
            <a:r>
              <a:rPr lang="en-US" dirty="0"/>
              <a:t>Training a model so closely to training data that it does not model test data/other data as accurately.</a:t>
            </a:r>
          </a:p>
          <a:p>
            <a:pPr lvl="1"/>
            <a:r>
              <a:rPr lang="en-US" dirty="0"/>
              <a:t>Usually indicated by a high accuracy on the training data, and an unreasonably low accuracy on the test data.</a:t>
            </a:r>
          </a:p>
          <a:p>
            <a:pPr lvl="2"/>
            <a:r>
              <a:rPr lang="en-US" dirty="0"/>
              <a:t>The model will not be able to extrapolate or interpolate well.</a:t>
            </a:r>
          </a:p>
          <a:p>
            <a:endParaRPr lang="en-US" dirty="0"/>
          </a:p>
        </p:txBody>
      </p:sp>
    </p:spTree>
    <p:extLst>
      <p:ext uri="{BB962C8B-B14F-4D97-AF65-F5344CB8AC3E}">
        <p14:creationId xmlns:p14="http://schemas.microsoft.com/office/powerpoint/2010/main" val="99274972"/>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normAutofit/>
          </a:bodyPr>
          <a:lstStyle/>
          <a:p>
            <a:r>
              <a:rPr lang="en-US" dirty="0"/>
              <a:t>Overfitting</a:t>
            </a:r>
          </a:p>
          <a:p>
            <a:pPr lvl="1"/>
            <a:r>
              <a:rPr lang="en-US" dirty="0"/>
              <a:t>Possible Causes:</a:t>
            </a:r>
          </a:p>
          <a:p>
            <a:pPr lvl="2"/>
            <a:r>
              <a:rPr lang="en-US" dirty="0"/>
              <a:t>Test data that is not sufficiently representative of the entire data spectrum.</a:t>
            </a:r>
          </a:p>
          <a:p>
            <a:pPr lvl="2"/>
            <a:r>
              <a:rPr lang="en-US" dirty="0"/>
              <a:t>Tuning parameters adjusted too tightly to test data</a:t>
            </a:r>
          </a:p>
          <a:p>
            <a:pPr lvl="2"/>
            <a:r>
              <a:rPr lang="en-US" dirty="0"/>
              <a:t>Extrapolating when only interpolating is relevant</a:t>
            </a:r>
          </a:p>
          <a:p>
            <a:pPr lvl="2"/>
            <a:endParaRPr lang="en-US" dirty="0"/>
          </a:p>
          <a:p>
            <a:endParaRPr lang="en-US" dirty="0"/>
          </a:p>
        </p:txBody>
      </p:sp>
    </p:spTree>
    <p:extLst>
      <p:ext uri="{BB962C8B-B14F-4D97-AF65-F5344CB8AC3E}">
        <p14:creationId xmlns:p14="http://schemas.microsoft.com/office/powerpoint/2010/main" val="2759128594"/>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92500" lnSpcReduction="10000"/>
          </a:bodyPr>
          <a:lstStyle/>
          <a:p>
            <a:r>
              <a:rPr lang="en-US" dirty="0"/>
              <a:t>Overview</a:t>
            </a:r>
          </a:p>
          <a:p>
            <a:pPr lvl="1"/>
            <a:r>
              <a:rPr lang="en-US" dirty="0"/>
              <a:t>Intro Example Code</a:t>
            </a:r>
          </a:p>
          <a:p>
            <a:pPr lvl="1"/>
            <a:r>
              <a:rPr lang="en-US" dirty="0"/>
              <a:t>Concepts and Definitions</a:t>
            </a:r>
          </a:p>
          <a:p>
            <a:pPr lvl="1"/>
            <a:r>
              <a:rPr lang="en-US" dirty="0"/>
              <a:t>General Model Types</a:t>
            </a:r>
          </a:p>
          <a:p>
            <a:pPr lvl="1"/>
            <a:r>
              <a:rPr lang="en-US" dirty="0"/>
              <a:t>Linear Models</a:t>
            </a:r>
          </a:p>
          <a:p>
            <a:pPr lvl="1"/>
            <a:r>
              <a:rPr lang="en-US" dirty="0"/>
              <a:t>Dataset Preparation</a:t>
            </a:r>
          </a:p>
          <a:p>
            <a:pPr lvl="1"/>
            <a:r>
              <a:rPr lang="en-US" dirty="0"/>
              <a:t>Evaluating Accuracy</a:t>
            </a:r>
          </a:p>
          <a:p>
            <a:pPr lvl="1"/>
            <a:r>
              <a:rPr lang="en-US" dirty="0"/>
              <a:t>Ensemble Methods</a:t>
            </a:r>
          </a:p>
          <a:p>
            <a:pPr lvl="1"/>
            <a:r>
              <a:rPr lang="en-US" dirty="0"/>
              <a:t>Tuning</a:t>
            </a:r>
          </a:p>
          <a:p>
            <a:pPr lvl="1"/>
            <a:r>
              <a:rPr lang="en-US" dirty="0"/>
              <a:t>Bringing it All Together – Model Selection</a:t>
            </a:r>
          </a:p>
          <a:p>
            <a:pPr lvl="2"/>
            <a:endParaRPr lang="en-US" dirty="0"/>
          </a:p>
          <a:p>
            <a:endParaRPr lang="en-US" dirty="0"/>
          </a:p>
        </p:txBody>
      </p:sp>
    </p:spTree>
    <p:extLst>
      <p:ext uri="{BB962C8B-B14F-4D97-AF65-F5344CB8AC3E}">
        <p14:creationId xmlns:p14="http://schemas.microsoft.com/office/powerpoint/2010/main" val="3913015809"/>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Underfitting</a:t>
            </a:r>
          </a:p>
          <a:p>
            <a:pPr lvl="1"/>
            <a:r>
              <a:rPr lang="en-US" dirty="0"/>
              <a:t>Training model not tight enough to test data and training data.</a:t>
            </a:r>
          </a:p>
          <a:p>
            <a:pPr lvl="1"/>
            <a:r>
              <a:rPr lang="en-US" dirty="0"/>
              <a:t>Indicated by unreasonably low training and test data accuracy.</a:t>
            </a:r>
          </a:p>
          <a:p>
            <a:pPr lvl="1"/>
            <a:r>
              <a:rPr lang="en-US" dirty="0"/>
              <a:t>Possible Causes:</a:t>
            </a:r>
          </a:p>
          <a:p>
            <a:pPr lvl="2"/>
            <a:r>
              <a:rPr lang="en-US" dirty="0"/>
              <a:t>Tuning parameters not tuned enough.</a:t>
            </a:r>
          </a:p>
          <a:p>
            <a:pPr lvl="2"/>
            <a:r>
              <a:rPr lang="en-US" dirty="0"/>
              <a:t>Incorrect features, or insufficient number of features, selected.</a:t>
            </a:r>
          </a:p>
          <a:p>
            <a:endParaRPr lang="en-US" dirty="0"/>
          </a:p>
          <a:p>
            <a:pPr lvl="2"/>
            <a:endParaRPr lang="en-US" dirty="0"/>
          </a:p>
          <a:p>
            <a:endParaRPr lang="en-US" dirty="0"/>
          </a:p>
        </p:txBody>
      </p:sp>
    </p:spTree>
    <p:extLst>
      <p:ext uri="{BB962C8B-B14F-4D97-AF65-F5344CB8AC3E}">
        <p14:creationId xmlns:p14="http://schemas.microsoft.com/office/powerpoint/2010/main" val="351939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Decision Boundary</a:t>
            </a:r>
          </a:p>
          <a:p>
            <a:pPr lvl="1"/>
            <a:r>
              <a:rPr lang="en-US" dirty="0"/>
              <a:t>The boundary between different categories in a classification problem.</a:t>
            </a:r>
          </a:p>
          <a:p>
            <a:pPr lvl="1"/>
            <a:r>
              <a:rPr lang="en-US" dirty="0"/>
              <a:t>This is generated by the model.</a:t>
            </a:r>
          </a:p>
          <a:p>
            <a:endParaRPr lang="en-US" dirty="0"/>
          </a:p>
          <a:p>
            <a:pPr lvl="2"/>
            <a:endParaRPr lang="en-US" dirty="0"/>
          </a:p>
          <a:p>
            <a:endParaRPr lang="en-US" dirty="0"/>
          </a:p>
        </p:txBody>
      </p:sp>
    </p:spTree>
    <p:extLst>
      <p:ext uri="{BB962C8B-B14F-4D97-AF65-F5344CB8AC3E}">
        <p14:creationId xmlns:p14="http://schemas.microsoft.com/office/powerpoint/2010/main" val="2127927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Model Types</a:t>
            </a:r>
          </a:p>
        </p:txBody>
      </p:sp>
      <p:sp>
        <p:nvSpPr>
          <p:cNvPr id="3" name="Content Placeholder 2"/>
          <p:cNvSpPr>
            <a:spLocks noGrp="1"/>
          </p:cNvSpPr>
          <p:nvPr>
            <p:ph idx="1"/>
          </p:nvPr>
        </p:nvSpPr>
        <p:spPr/>
        <p:txBody>
          <a:bodyPr>
            <a:normAutofit/>
          </a:bodyPr>
          <a:lstStyle/>
          <a:p>
            <a:r>
              <a:rPr lang="en-US" dirty="0"/>
              <a:t>Supervised</a:t>
            </a:r>
          </a:p>
          <a:p>
            <a:pPr lvl="1"/>
            <a:r>
              <a:rPr lang="en-US" dirty="0"/>
              <a:t>Machine learning model is given a set of data to build experience with.</a:t>
            </a:r>
          </a:p>
          <a:p>
            <a:pPr lvl="1"/>
            <a:r>
              <a:rPr lang="en-US" dirty="0"/>
              <a:t>Data is given with features, and an algorithm is given to the model on how to best categorize and group the data.</a:t>
            </a:r>
          </a:p>
          <a:p>
            <a:pPr lvl="1"/>
            <a:endParaRPr lang="en-US" dirty="0"/>
          </a:p>
          <a:p>
            <a:pPr lvl="2"/>
            <a:endParaRPr lang="en-US" dirty="0"/>
          </a:p>
          <a:p>
            <a:endParaRPr lang="en-US" dirty="0"/>
          </a:p>
        </p:txBody>
      </p:sp>
    </p:spTree>
    <p:extLst>
      <p:ext uri="{BB962C8B-B14F-4D97-AF65-F5344CB8AC3E}">
        <p14:creationId xmlns:p14="http://schemas.microsoft.com/office/powerpoint/2010/main" val="3051561418"/>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Model Types</a:t>
            </a:r>
          </a:p>
        </p:txBody>
      </p:sp>
      <p:sp>
        <p:nvSpPr>
          <p:cNvPr id="3" name="Content Placeholder 2"/>
          <p:cNvSpPr>
            <a:spLocks noGrp="1"/>
          </p:cNvSpPr>
          <p:nvPr>
            <p:ph idx="1"/>
          </p:nvPr>
        </p:nvSpPr>
        <p:spPr/>
        <p:txBody>
          <a:bodyPr>
            <a:normAutofit/>
          </a:bodyPr>
          <a:lstStyle/>
          <a:p>
            <a:r>
              <a:rPr lang="en-US" dirty="0"/>
              <a:t>Unsupervised</a:t>
            </a:r>
          </a:p>
          <a:p>
            <a:pPr lvl="1"/>
            <a:r>
              <a:rPr lang="en-US" dirty="0"/>
              <a:t>The model determines the data for itself, and builds the model accordingly.</a:t>
            </a:r>
          </a:p>
          <a:p>
            <a:pPr lvl="1"/>
            <a:r>
              <a:rPr lang="en-US" dirty="0"/>
              <a:t>Features and grouping data is done by the algorithm.</a:t>
            </a:r>
          </a:p>
          <a:p>
            <a:pPr lvl="1"/>
            <a:endParaRPr lang="en-US" dirty="0"/>
          </a:p>
          <a:p>
            <a:pPr lvl="2"/>
            <a:endParaRPr lang="en-US" dirty="0"/>
          </a:p>
          <a:p>
            <a:endParaRPr lang="en-US" dirty="0"/>
          </a:p>
        </p:txBody>
      </p:sp>
    </p:spTree>
    <p:extLst>
      <p:ext uri="{BB962C8B-B14F-4D97-AF65-F5344CB8AC3E}">
        <p14:creationId xmlns:p14="http://schemas.microsoft.com/office/powerpoint/2010/main" val="843243868"/>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Model Types</a:t>
            </a:r>
          </a:p>
        </p:txBody>
      </p:sp>
      <p:sp>
        <p:nvSpPr>
          <p:cNvPr id="3" name="Content Placeholder 2"/>
          <p:cNvSpPr>
            <a:spLocks noGrp="1"/>
          </p:cNvSpPr>
          <p:nvPr>
            <p:ph idx="1"/>
          </p:nvPr>
        </p:nvSpPr>
        <p:spPr/>
        <p:txBody>
          <a:bodyPr>
            <a:normAutofit/>
          </a:bodyPr>
          <a:lstStyle/>
          <a:p>
            <a:r>
              <a:rPr lang="en-US" dirty="0"/>
              <a:t>Reinforcement</a:t>
            </a:r>
          </a:p>
          <a:p>
            <a:pPr lvl="1"/>
            <a:r>
              <a:rPr lang="en-US" dirty="0"/>
              <a:t>The algorithm “learns” from making mistakes.</a:t>
            </a:r>
          </a:p>
          <a:p>
            <a:pPr lvl="1"/>
            <a:r>
              <a:rPr lang="en-US" dirty="0"/>
              <a:t>There must be some sort of way to tell the algorithm when it makes a correction in the right direction, and a way to tell the algorithm a correction was made in the wrong direction.</a:t>
            </a:r>
          </a:p>
          <a:p>
            <a:pPr lvl="1"/>
            <a:r>
              <a:rPr lang="en-US" dirty="0"/>
              <a:t>Initially, the model built is very inaccurate, but gets better with time.</a:t>
            </a:r>
          </a:p>
          <a:p>
            <a:pPr lvl="1"/>
            <a:endParaRPr lang="en-US" dirty="0"/>
          </a:p>
          <a:p>
            <a:pPr lvl="2"/>
            <a:endParaRPr lang="en-US" dirty="0"/>
          </a:p>
          <a:p>
            <a:endParaRPr lang="en-US" dirty="0"/>
          </a:p>
        </p:txBody>
      </p:sp>
    </p:spTree>
    <p:extLst>
      <p:ext uri="{BB962C8B-B14F-4D97-AF65-F5344CB8AC3E}">
        <p14:creationId xmlns:p14="http://schemas.microsoft.com/office/powerpoint/2010/main" val="3389942429"/>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Model Types</a:t>
            </a:r>
          </a:p>
        </p:txBody>
      </p:sp>
      <p:sp>
        <p:nvSpPr>
          <p:cNvPr id="3" name="Content Placeholder 2"/>
          <p:cNvSpPr>
            <a:spLocks noGrp="1"/>
          </p:cNvSpPr>
          <p:nvPr>
            <p:ph idx="1"/>
          </p:nvPr>
        </p:nvSpPr>
        <p:spPr/>
        <p:txBody>
          <a:bodyPr>
            <a:normAutofit/>
          </a:bodyPr>
          <a:lstStyle/>
          <a:p>
            <a:r>
              <a:rPr lang="en-US" dirty="0"/>
              <a:t>This part of the Python course will focus on supervised learning, as this is all I know.</a:t>
            </a:r>
          </a:p>
          <a:p>
            <a:pPr lvl="1"/>
            <a:endParaRPr lang="en-US" dirty="0"/>
          </a:p>
          <a:p>
            <a:pPr lvl="2"/>
            <a:endParaRPr lang="en-US" dirty="0"/>
          </a:p>
          <a:p>
            <a:endParaRPr lang="en-US" dirty="0"/>
          </a:p>
        </p:txBody>
      </p:sp>
    </p:spTree>
    <p:extLst>
      <p:ext uri="{BB962C8B-B14F-4D97-AF65-F5344CB8AC3E}">
        <p14:creationId xmlns:p14="http://schemas.microsoft.com/office/powerpoint/2010/main" val="2610853396"/>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Get data</a:t>
            </a:r>
          </a:p>
          <a:p>
            <a:r>
              <a:rPr lang="en-US" dirty="0"/>
              <a:t>Build model</a:t>
            </a:r>
          </a:p>
          <a:p>
            <a:r>
              <a:rPr lang="en-US" dirty="0"/>
              <a:t>Evaluate predictive capabilities</a:t>
            </a:r>
          </a:p>
          <a:p>
            <a:r>
              <a:rPr lang="en-US" dirty="0"/>
              <a:t>Rebuild model, if needed</a:t>
            </a:r>
          </a:p>
          <a:p>
            <a:r>
              <a:rPr lang="en-US" dirty="0"/>
              <a:t>Predict real-world outcomes</a:t>
            </a:r>
          </a:p>
          <a:p>
            <a:pPr lvl="2"/>
            <a:endParaRPr lang="en-US" dirty="0"/>
          </a:p>
          <a:p>
            <a:endParaRPr lang="en-US" dirty="0"/>
          </a:p>
        </p:txBody>
      </p:sp>
    </p:spTree>
    <p:extLst>
      <p:ext uri="{BB962C8B-B14F-4D97-AF65-F5344CB8AC3E}">
        <p14:creationId xmlns:p14="http://schemas.microsoft.com/office/powerpoint/2010/main" val="2240664908"/>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Get Data</a:t>
            </a:r>
          </a:p>
          <a:p>
            <a:pPr lvl="1"/>
            <a:r>
              <a:rPr lang="en-US" dirty="0"/>
              <a:t>Get set of data about what we wish to predict.</a:t>
            </a:r>
          </a:p>
          <a:p>
            <a:pPr lvl="1"/>
            <a:r>
              <a:rPr lang="en-US" dirty="0"/>
              <a:t>Include the labels.</a:t>
            </a:r>
          </a:p>
          <a:p>
            <a:pPr lvl="2"/>
            <a:endParaRPr lang="en-US" dirty="0"/>
          </a:p>
          <a:p>
            <a:endParaRPr lang="en-US" dirty="0"/>
          </a:p>
        </p:txBody>
      </p:sp>
    </p:spTree>
    <p:extLst>
      <p:ext uri="{BB962C8B-B14F-4D97-AF65-F5344CB8AC3E}">
        <p14:creationId xmlns:p14="http://schemas.microsoft.com/office/powerpoint/2010/main" val="504396564"/>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Build Model</a:t>
            </a:r>
          </a:p>
          <a:p>
            <a:pPr lvl="1"/>
            <a:r>
              <a:rPr lang="en-US" dirty="0"/>
              <a:t>Select an appropriate classifier.</a:t>
            </a:r>
          </a:p>
          <a:p>
            <a:pPr lvl="1"/>
            <a:r>
              <a:rPr lang="en-US" dirty="0"/>
              <a:t>The model should be trained with a majority of the data we gathered, say with 75% of the data.</a:t>
            </a:r>
          </a:p>
          <a:p>
            <a:pPr lvl="1"/>
            <a:r>
              <a:rPr lang="en-US" dirty="0"/>
              <a:t>The other 25% can be used to test how good our model can predict.</a:t>
            </a:r>
          </a:p>
          <a:p>
            <a:pPr lvl="1"/>
            <a:endParaRPr lang="en-US" dirty="0"/>
          </a:p>
          <a:p>
            <a:pPr lvl="2"/>
            <a:endParaRPr lang="en-US" dirty="0"/>
          </a:p>
          <a:p>
            <a:endParaRPr lang="en-US" dirty="0"/>
          </a:p>
        </p:txBody>
      </p:sp>
    </p:spTree>
    <p:extLst>
      <p:ext uri="{BB962C8B-B14F-4D97-AF65-F5344CB8AC3E}">
        <p14:creationId xmlns:p14="http://schemas.microsoft.com/office/powerpoint/2010/main" val="823098654"/>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Evaluate Predictive Capabilities</a:t>
            </a:r>
          </a:p>
          <a:p>
            <a:pPr lvl="1"/>
            <a:r>
              <a:rPr lang="en-US" dirty="0"/>
              <a:t>The model needs to be evaluated for acceptable predictive capabilities to ensure our predictions will have a high degree of correctness.</a:t>
            </a:r>
          </a:p>
          <a:p>
            <a:pPr lvl="1"/>
            <a:r>
              <a:rPr lang="en-US" dirty="0"/>
              <a:t>This is usually done using a sequestered set of data we use for testing.</a:t>
            </a:r>
          </a:p>
          <a:p>
            <a:pPr lvl="1"/>
            <a:endParaRPr lang="en-US" dirty="0"/>
          </a:p>
          <a:p>
            <a:pPr lvl="2"/>
            <a:endParaRPr lang="en-US" dirty="0"/>
          </a:p>
          <a:p>
            <a:endParaRPr lang="en-US" dirty="0"/>
          </a:p>
        </p:txBody>
      </p:sp>
    </p:spTree>
    <p:extLst>
      <p:ext uri="{BB962C8B-B14F-4D97-AF65-F5344CB8AC3E}">
        <p14:creationId xmlns:p14="http://schemas.microsoft.com/office/powerpoint/2010/main" val="300549313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Intro Example Code</a:t>
            </a:r>
          </a:p>
          <a:p>
            <a:pPr lvl="1"/>
            <a:r>
              <a:rPr lang="en-US" dirty="0"/>
              <a:t>Build and run the first model built with the iris data set in ‘Machine Learning with Scikit-Learn.py’</a:t>
            </a:r>
          </a:p>
          <a:p>
            <a:pPr lvl="2"/>
            <a:endParaRPr lang="en-US" dirty="0"/>
          </a:p>
          <a:p>
            <a:endParaRPr lang="en-US" dirty="0"/>
          </a:p>
        </p:txBody>
      </p:sp>
    </p:spTree>
    <p:extLst>
      <p:ext uri="{BB962C8B-B14F-4D97-AF65-F5344CB8AC3E}">
        <p14:creationId xmlns:p14="http://schemas.microsoft.com/office/powerpoint/2010/main" val="1691362816"/>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Evaluate Predictive Capabilities</a:t>
            </a:r>
          </a:p>
          <a:p>
            <a:pPr lvl="1"/>
            <a:r>
              <a:rPr lang="en-US" dirty="0"/>
              <a:t>There is no such thing as 100% accuracy unless you have toy data, or a completely defined system that does not need machine learning.</a:t>
            </a:r>
          </a:p>
          <a:p>
            <a:pPr lvl="1"/>
            <a:r>
              <a:rPr lang="en-US" dirty="0"/>
              <a:t>If we get 100% accuracy, and the above are not true, we have most likely over-fitted our model, possibly by using training data as test data.</a:t>
            </a:r>
          </a:p>
          <a:p>
            <a:pPr lvl="2"/>
            <a:r>
              <a:rPr lang="en-US" dirty="0"/>
              <a:t>Leads to inaccurate predictions on new data without known labels</a:t>
            </a:r>
          </a:p>
          <a:p>
            <a:pPr marL="457200" lvl="1" indent="0">
              <a:buNone/>
            </a:pPr>
            <a:endParaRPr lang="en-US" dirty="0"/>
          </a:p>
          <a:p>
            <a:pPr lvl="1"/>
            <a:endParaRPr lang="en-US" dirty="0"/>
          </a:p>
          <a:p>
            <a:pPr lvl="2"/>
            <a:endParaRPr lang="en-US" dirty="0"/>
          </a:p>
          <a:p>
            <a:endParaRPr lang="en-US" dirty="0"/>
          </a:p>
        </p:txBody>
      </p:sp>
    </p:spTree>
    <p:extLst>
      <p:ext uri="{BB962C8B-B14F-4D97-AF65-F5344CB8AC3E}">
        <p14:creationId xmlns:p14="http://schemas.microsoft.com/office/powerpoint/2010/main" val="140326188"/>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Evaluate Predictive Capabilities</a:t>
            </a:r>
          </a:p>
          <a:p>
            <a:pPr lvl="1"/>
            <a:r>
              <a:rPr lang="en-US" dirty="0"/>
              <a:t>Accuracy is not the only way to measure the predictive capabilities of a model.</a:t>
            </a:r>
          </a:p>
          <a:p>
            <a:pPr lvl="1"/>
            <a:endParaRPr lang="en-US" dirty="0"/>
          </a:p>
          <a:p>
            <a:pPr lvl="2"/>
            <a:endParaRPr lang="en-US" dirty="0"/>
          </a:p>
          <a:p>
            <a:endParaRPr lang="en-US" dirty="0"/>
          </a:p>
        </p:txBody>
      </p:sp>
    </p:spTree>
    <p:extLst>
      <p:ext uri="{BB962C8B-B14F-4D97-AF65-F5344CB8AC3E}">
        <p14:creationId xmlns:p14="http://schemas.microsoft.com/office/powerpoint/2010/main" val="1078033236"/>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Rebuild Model</a:t>
            </a:r>
          </a:p>
          <a:p>
            <a:pPr lvl="1"/>
            <a:r>
              <a:rPr lang="en-US" dirty="0"/>
              <a:t>If the model isn’t suitable enough, we rebuild the model with more/better data, more tuned parameters, or using a different trainer.</a:t>
            </a:r>
          </a:p>
          <a:p>
            <a:pPr marL="457200" lvl="1" indent="0">
              <a:buNone/>
            </a:pPr>
            <a:endParaRPr lang="en-US" dirty="0"/>
          </a:p>
          <a:p>
            <a:pPr lvl="1"/>
            <a:endParaRPr lang="en-US" dirty="0"/>
          </a:p>
          <a:p>
            <a:pPr lvl="2"/>
            <a:endParaRPr lang="en-US" dirty="0"/>
          </a:p>
          <a:p>
            <a:endParaRPr lang="en-US" dirty="0"/>
          </a:p>
        </p:txBody>
      </p:sp>
    </p:spTree>
    <p:extLst>
      <p:ext uri="{BB962C8B-B14F-4D97-AF65-F5344CB8AC3E}">
        <p14:creationId xmlns:p14="http://schemas.microsoft.com/office/powerpoint/2010/main" val="2124360572"/>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Predict real-world outcomes</a:t>
            </a:r>
          </a:p>
          <a:p>
            <a:pPr lvl="1"/>
            <a:r>
              <a:rPr lang="en-US" dirty="0"/>
              <a:t>Once we are happy with the predictive capability of our model, the model can be used to predict real-world outcomes that are unknown.</a:t>
            </a:r>
          </a:p>
          <a:p>
            <a:pPr lvl="1"/>
            <a:endParaRPr lang="en-US" dirty="0"/>
          </a:p>
          <a:p>
            <a:pPr lvl="2"/>
            <a:endParaRPr lang="en-US" dirty="0"/>
          </a:p>
          <a:p>
            <a:endParaRPr lang="en-US" dirty="0"/>
          </a:p>
        </p:txBody>
      </p:sp>
    </p:spTree>
    <p:extLst>
      <p:ext uri="{BB962C8B-B14F-4D97-AF65-F5344CB8AC3E}">
        <p14:creationId xmlns:p14="http://schemas.microsoft.com/office/powerpoint/2010/main" val="293541596"/>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p:sp>
        <p:nvSpPr>
          <p:cNvPr id="3" name="Content Placeholder 2"/>
          <p:cNvSpPr>
            <a:spLocks noGrp="1"/>
          </p:cNvSpPr>
          <p:nvPr>
            <p:ph idx="1"/>
          </p:nvPr>
        </p:nvSpPr>
        <p:spPr/>
        <p:txBody>
          <a:bodyPr>
            <a:normAutofit/>
          </a:bodyPr>
          <a:lstStyle/>
          <a:p>
            <a:r>
              <a:rPr lang="en-US" dirty="0"/>
              <a:t>List of some types we will Cover</a:t>
            </a:r>
          </a:p>
          <a:p>
            <a:pPr lvl="1"/>
            <a:r>
              <a:rPr lang="en-US" dirty="0"/>
              <a:t>Linear Classifiers</a:t>
            </a:r>
          </a:p>
          <a:p>
            <a:pPr lvl="2"/>
            <a:r>
              <a:rPr lang="en-US" dirty="0"/>
              <a:t>K-Nearest Neighbors</a:t>
            </a:r>
          </a:p>
          <a:p>
            <a:pPr lvl="2"/>
            <a:r>
              <a:rPr lang="en-US" dirty="0"/>
              <a:t>Decision Tree</a:t>
            </a:r>
          </a:p>
          <a:p>
            <a:pPr lvl="2"/>
            <a:r>
              <a:rPr lang="en-US" dirty="0"/>
              <a:t>Logistic Regression</a:t>
            </a:r>
          </a:p>
          <a:p>
            <a:pPr lvl="3"/>
            <a:r>
              <a:rPr lang="en-US" dirty="0"/>
              <a:t>Misleading name</a:t>
            </a:r>
          </a:p>
          <a:p>
            <a:pPr lvl="2"/>
            <a:r>
              <a:rPr lang="en-US" dirty="0"/>
              <a:t>Support Vector Classifier</a:t>
            </a:r>
          </a:p>
          <a:p>
            <a:pPr lvl="2"/>
            <a:endParaRPr lang="en-US" dirty="0"/>
          </a:p>
          <a:p>
            <a:endParaRPr lang="en-US" dirty="0"/>
          </a:p>
        </p:txBody>
      </p:sp>
    </p:spTree>
    <p:extLst>
      <p:ext uri="{BB962C8B-B14F-4D97-AF65-F5344CB8AC3E}">
        <p14:creationId xmlns:p14="http://schemas.microsoft.com/office/powerpoint/2010/main" val="3895443771"/>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p:sp>
        <p:nvSpPr>
          <p:cNvPr id="3" name="Content Placeholder 2"/>
          <p:cNvSpPr>
            <a:spLocks noGrp="1"/>
          </p:cNvSpPr>
          <p:nvPr>
            <p:ph idx="1"/>
          </p:nvPr>
        </p:nvSpPr>
        <p:spPr/>
        <p:txBody>
          <a:bodyPr>
            <a:normAutofit/>
          </a:bodyPr>
          <a:lstStyle/>
          <a:p>
            <a:r>
              <a:rPr lang="en-US" dirty="0"/>
              <a:t>List of some types we will Cover</a:t>
            </a:r>
          </a:p>
          <a:p>
            <a:pPr lvl="1"/>
            <a:r>
              <a:rPr lang="en-US" dirty="0"/>
              <a:t>Linear Regressors</a:t>
            </a:r>
          </a:p>
          <a:p>
            <a:pPr lvl="2"/>
            <a:r>
              <a:rPr lang="en-US" dirty="0"/>
              <a:t>K-Nearest Neighbors</a:t>
            </a:r>
          </a:p>
          <a:p>
            <a:pPr lvl="2"/>
            <a:r>
              <a:rPr lang="en-US" dirty="0"/>
              <a:t>Linear Regression</a:t>
            </a:r>
          </a:p>
          <a:p>
            <a:pPr lvl="2"/>
            <a:r>
              <a:rPr lang="en-US" dirty="0"/>
              <a:t>Ridge Regression</a:t>
            </a:r>
          </a:p>
          <a:p>
            <a:pPr lvl="2"/>
            <a:r>
              <a:rPr lang="en-US" dirty="0"/>
              <a:t>LASSO Regression</a:t>
            </a:r>
          </a:p>
          <a:p>
            <a:pPr lvl="2"/>
            <a:r>
              <a:rPr lang="en-US" dirty="0"/>
              <a:t>Decision Tree</a:t>
            </a:r>
          </a:p>
          <a:p>
            <a:pPr lvl="2"/>
            <a:r>
              <a:rPr lang="en-US" dirty="0"/>
              <a:t>Forest</a:t>
            </a:r>
          </a:p>
          <a:p>
            <a:pPr lvl="2"/>
            <a:r>
              <a:rPr lang="en-US" dirty="0"/>
              <a:t>Gradient-Boosted Forest</a:t>
            </a:r>
          </a:p>
          <a:p>
            <a:pPr lvl="2"/>
            <a:endParaRPr lang="en-US" dirty="0"/>
          </a:p>
          <a:p>
            <a:endParaRPr lang="en-US" dirty="0"/>
          </a:p>
        </p:txBody>
      </p:sp>
    </p:spTree>
    <p:extLst>
      <p:ext uri="{BB962C8B-B14F-4D97-AF65-F5344CB8AC3E}">
        <p14:creationId xmlns:p14="http://schemas.microsoft.com/office/powerpoint/2010/main" val="3191540691"/>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p:sp>
        <p:nvSpPr>
          <p:cNvPr id="3" name="Content Placeholder 2"/>
          <p:cNvSpPr>
            <a:spLocks noGrp="1"/>
          </p:cNvSpPr>
          <p:nvPr>
            <p:ph idx="1"/>
          </p:nvPr>
        </p:nvSpPr>
        <p:spPr/>
        <p:txBody>
          <a:bodyPr>
            <a:normAutofit/>
          </a:bodyPr>
          <a:lstStyle/>
          <a:p>
            <a:r>
              <a:rPr lang="en-US" dirty="0"/>
              <a:t>Models differ in:</a:t>
            </a:r>
          </a:p>
          <a:p>
            <a:pPr lvl="1"/>
            <a:r>
              <a:rPr lang="en-US" dirty="0"/>
              <a:t>How they create a decision boundary</a:t>
            </a:r>
          </a:p>
          <a:p>
            <a:pPr lvl="1"/>
            <a:r>
              <a:rPr lang="en-US" dirty="0"/>
              <a:t>How they model accuracy</a:t>
            </a:r>
          </a:p>
          <a:p>
            <a:pPr lvl="1"/>
            <a:r>
              <a:rPr lang="en-US" dirty="0"/>
              <a:t>Tuning/regularization they use</a:t>
            </a:r>
          </a:p>
          <a:p>
            <a:pPr lvl="2"/>
            <a:endParaRPr lang="en-US" dirty="0"/>
          </a:p>
          <a:p>
            <a:endParaRPr lang="en-US" dirty="0"/>
          </a:p>
        </p:txBody>
      </p:sp>
    </p:spTree>
    <p:extLst>
      <p:ext uri="{BB962C8B-B14F-4D97-AF65-F5344CB8AC3E}">
        <p14:creationId xmlns:p14="http://schemas.microsoft.com/office/powerpoint/2010/main" val="374255571"/>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Classifiers</a:t>
            </a:r>
          </a:p>
          <a:p>
            <a:pPr lvl="1"/>
            <a:r>
              <a:rPr lang="en-US" dirty="0"/>
              <a:t>Tries to predict a specific thing.</a:t>
            </a:r>
          </a:p>
          <a:p>
            <a:pPr lvl="1"/>
            <a:r>
              <a:rPr lang="en-US" dirty="0"/>
              <a:t>Is either right or wrong for each prediction.</a:t>
            </a:r>
          </a:p>
          <a:p>
            <a:pPr lvl="1"/>
            <a:r>
              <a:rPr lang="en-US" dirty="0"/>
              <a:t>Examples</a:t>
            </a:r>
          </a:p>
          <a:p>
            <a:pPr lvl="2"/>
            <a:r>
              <a:rPr lang="en-US" dirty="0"/>
              <a:t>Predicting a type of fruit.</a:t>
            </a:r>
          </a:p>
          <a:p>
            <a:pPr lvl="2"/>
            <a:r>
              <a:rPr lang="en-US" dirty="0"/>
              <a:t>Predicting a type of animal.</a:t>
            </a:r>
          </a:p>
          <a:p>
            <a:pPr lvl="2"/>
            <a:r>
              <a:rPr lang="en-US" dirty="0"/>
              <a:t>Predicting a breed of dog.</a:t>
            </a:r>
          </a:p>
          <a:p>
            <a:pPr lvl="1"/>
            <a:endParaRPr lang="en-US" dirty="0"/>
          </a:p>
          <a:p>
            <a:pPr lvl="2"/>
            <a:endParaRPr lang="en-US" dirty="0"/>
          </a:p>
          <a:p>
            <a:endParaRPr lang="en-US" dirty="0"/>
          </a:p>
        </p:txBody>
      </p:sp>
    </p:spTree>
    <p:extLst>
      <p:ext uri="{BB962C8B-B14F-4D97-AF65-F5344CB8AC3E}">
        <p14:creationId xmlns:p14="http://schemas.microsoft.com/office/powerpoint/2010/main" val="76902119"/>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K-Nearest Neighbors</a:t>
            </a:r>
          </a:p>
          <a:p>
            <a:pPr lvl="1"/>
            <a:r>
              <a:rPr lang="en-US" dirty="0"/>
              <a:t>Predicts outcome by finding the closest matching data point neighbor(s) to the target point.</a:t>
            </a:r>
          </a:p>
          <a:p>
            <a:pPr lvl="1"/>
            <a:r>
              <a:rPr lang="en-US" dirty="0"/>
              <a:t>When multiple neighbors are used, the classification with the most neighbors is what the target point is classified as.</a:t>
            </a:r>
          </a:p>
          <a:p>
            <a:pPr lvl="2"/>
            <a:endParaRPr lang="en-US" dirty="0"/>
          </a:p>
          <a:p>
            <a:endParaRPr lang="en-US" dirty="0"/>
          </a:p>
        </p:txBody>
      </p:sp>
    </p:spTree>
    <p:extLst>
      <p:ext uri="{BB962C8B-B14F-4D97-AF65-F5344CB8AC3E}">
        <p14:creationId xmlns:p14="http://schemas.microsoft.com/office/powerpoint/2010/main" val="2592218112"/>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5">
            <a:extLst>
              <a:ext uri="{BEBA8EAE-BF5A-486C-A8C5-ECC9F3942E4B}">
                <a14:imgProps xmlns:a14="http://schemas.microsoft.com/office/drawing/2010/main">
                  <a14:imgLayer r:embed="rId6">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K-Nearest Neighbors</a:t>
            </a:r>
          </a:p>
          <a:p>
            <a:pPr lvl="1"/>
            <a:r>
              <a:rPr lang="en-US" dirty="0"/>
              <a:t>Graphs below show decision, generated in source (1).  The stars are the test data, and the model is predicting whether they are blue or red.</a:t>
            </a:r>
          </a:p>
          <a:p>
            <a:pPr lvl="2"/>
            <a:endParaRPr lang="en-US" dirty="0"/>
          </a:p>
          <a:p>
            <a:endParaRPr lang="en-US" dirty="0"/>
          </a:p>
        </p:txBody>
      </p:sp>
      <p:graphicFrame>
        <p:nvGraphicFramePr>
          <p:cNvPr id="4" name="Object 3">
            <a:extLst>
              <a:ext uri="{FF2B5EF4-FFF2-40B4-BE49-F238E27FC236}">
                <a16:creationId xmlns:a16="http://schemas.microsoft.com/office/drawing/2014/main" id="{6FEA90EB-FF26-44D7-8936-27E2CDD4F15A}"/>
              </a:ext>
            </a:extLst>
          </p:cNvPr>
          <p:cNvGraphicFramePr>
            <a:graphicFrameLocks noChangeAspect="1"/>
          </p:cNvGraphicFramePr>
          <p:nvPr>
            <p:extLst>
              <p:ext uri="{D42A27DB-BD31-4B8C-83A1-F6EECF244321}">
                <p14:modId xmlns:p14="http://schemas.microsoft.com/office/powerpoint/2010/main" val="2494815372"/>
              </p:ext>
            </p:extLst>
          </p:nvPr>
        </p:nvGraphicFramePr>
        <p:xfrm>
          <a:off x="4806488" y="3558479"/>
          <a:ext cx="3743325" cy="3024187"/>
        </p:xfrm>
        <a:graphic>
          <a:graphicData uri="http://schemas.openxmlformats.org/presentationml/2006/ole">
            <mc:AlternateContent xmlns:mc="http://schemas.openxmlformats.org/markup-compatibility/2006">
              <mc:Choice xmlns:v="urn:schemas-microsoft-com:vml" Requires="v">
                <p:oleObj spid="_x0000_s2453" name="Bitmap Image" r:id="rId7" imgW="3743280" imgH="3024360" progId="Paint.Picture">
                  <p:embed/>
                </p:oleObj>
              </mc:Choice>
              <mc:Fallback>
                <p:oleObj name="Bitmap Image" r:id="rId7" imgW="3743280" imgH="3024360" progId="Paint.Picture">
                  <p:embed/>
                  <p:pic>
                    <p:nvPicPr>
                      <p:cNvPr id="4" name="Object 3">
                        <a:extLst>
                          <a:ext uri="{FF2B5EF4-FFF2-40B4-BE49-F238E27FC236}">
                            <a16:creationId xmlns:a16="http://schemas.microsoft.com/office/drawing/2014/main" id="{6FEA90EB-FF26-44D7-8936-27E2CDD4F15A}"/>
                          </a:ext>
                        </a:extLst>
                      </p:cNvPr>
                      <p:cNvPicPr/>
                      <p:nvPr/>
                    </p:nvPicPr>
                    <p:blipFill>
                      <a:blip r:embed="rId8"/>
                      <a:stretch>
                        <a:fillRect/>
                      </a:stretch>
                    </p:blipFill>
                    <p:spPr>
                      <a:xfrm>
                        <a:off x="4806488" y="3558479"/>
                        <a:ext cx="3743325" cy="3024187"/>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46E5B26D-14FD-4A0C-A7FD-2C739D14445F}"/>
              </a:ext>
            </a:extLst>
          </p:cNvPr>
          <p:cNvPicPr>
            <a:picLocks noChangeAspect="1"/>
          </p:cNvPicPr>
          <p:nvPr/>
        </p:nvPicPr>
        <p:blipFill>
          <a:blip r:embed="rId9"/>
          <a:stretch>
            <a:fillRect/>
          </a:stretch>
        </p:blipFill>
        <p:spPr>
          <a:xfrm>
            <a:off x="622764" y="3562760"/>
            <a:ext cx="3680510" cy="3019906"/>
          </a:xfrm>
          <a:prstGeom prst="rect">
            <a:avLst/>
          </a:prstGeom>
        </p:spPr>
      </p:pic>
    </p:spTree>
    <p:extLst>
      <p:ext uri="{BB962C8B-B14F-4D97-AF65-F5344CB8AC3E}">
        <p14:creationId xmlns:p14="http://schemas.microsoft.com/office/powerpoint/2010/main" val="73592729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Concepts and Definitions</a:t>
            </a:r>
          </a:p>
        </p:txBody>
      </p:sp>
      <p:sp>
        <p:nvSpPr>
          <p:cNvPr id="3" name="Content Placeholder 2"/>
          <p:cNvSpPr>
            <a:spLocks noGrp="1"/>
          </p:cNvSpPr>
          <p:nvPr>
            <p:ph idx="1"/>
          </p:nvPr>
        </p:nvSpPr>
        <p:spPr/>
        <p:txBody>
          <a:bodyPr/>
          <a:lstStyle/>
          <a:p>
            <a:r>
              <a:rPr lang="en-US" dirty="0"/>
              <a:t>Machine Learning</a:t>
            </a:r>
          </a:p>
          <a:p>
            <a:pPr lvl="1"/>
            <a:r>
              <a:rPr lang="en-US" dirty="0"/>
              <a:t>The use of a model that learns from data to increase the predictive ability of an algorithm.</a:t>
            </a:r>
          </a:p>
          <a:p>
            <a:pPr lvl="1"/>
            <a:r>
              <a:rPr lang="en-US" dirty="0"/>
              <a:t>Data by itself is not machine learning, since no learning can occur without assimilation of the data towards prediction.</a:t>
            </a:r>
          </a:p>
          <a:p>
            <a:pPr lvl="1"/>
            <a:r>
              <a:rPr lang="en-US" dirty="0"/>
              <a:t>Data that cannot increase predictive capabilities of an algorithm is not machine learning—no learning occurs in this situation.</a:t>
            </a:r>
          </a:p>
          <a:p>
            <a:endParaRPr lang="en-US" dirty="0"/>
          </a:p>
          <a:p>
            <a:pPr lvl="2"/>
            <a:endParaRPr lang="en-US" dirty="0"/>
          </a:p>
          <a:p>
            <a:endParaRPr lang="en-US" dirty="0"/>
          </a:p>
        </p:txBody>
      </p:sp>
    </p:spTree>
    <p:extLst>
      <p:ext uri="{BB962C8B-B14F-4D97-AF65-F5344CB8AC3E}">
        <p14:creationId xmlns:p14="http://schemas.microsoft.com/office/powerpoint/2010/main" val="3227970962"/>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Run the classifier example with k-nearest neighbors and optimize based on number of neighbors.</a:t>
            </a:r>
          </a:p>
          <a:p>
            <a:pPr lvl="2"/>
            <a:r>
              <a:rPr lang="en-US" dirty="0"/>
              <a:t>Use the .score() return value as your accuracy metric.</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634293830"/>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Decision Tree</a:t>
            </a:r>
          </a:p>
          <a:p>
            <a:pPr lvl="1"/>
            <a:r>
              <a:rPr lang="en-US" dirty="0"/>
              <a:t>Builds a series of if-statements to classify test points.</a:t>
            </a:r>
          </a:p>
          <a:p>
            <a:pPr lvl="1"/>
            <a:r>
              <a:rPr lang="en-US" dirty="0"/>
              <a:t>Boundaries around classifications are built based on the data.</a:t>
            </a:r>
          </a:p>
          <a:p>
            <a:pPr lvl="1"/>
            <a:r>
              <a:rPr lang="en-US" dirty="0"/>
              <a:t>The number of if statement groups, or boundaries created, is known as the depth.</a:t>
            </a:r>
          </a:p>
          <a:p>
            <a:pPr lvl="2"/>
            <a:endParaRPr lang="en-US" dirty="0"/>
          </a:p>
          <a:p>
            <a:endParaRPr lang="en-US" dirty="0"/>
          </a:p>
        </p:txBody>
      </p:sp>
    </p:spTree>
    <p:extLst>
      <p:ext uri="{BB962C8B-B14F-4D97-AF65-F5344CB8AC3E}">
        <p14:creationId xmlns:p14="http://schemas.microsoft.com/office/powerpoint/2010/main" val="31895842"/>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Decision Tree</a:t>
            </a:r>
          </a:p>
          <a:p>
            <a:pPr lvl="1"/>
            <a:r>
              <a:rPr lang="en-US" dirty="0"/>
              <a:t>See file “./Session 7 – Python/Instructional Material/Class Examples/Scikit-Learn/decision_tree_graph.html“ for a representation of how the decision tree classifies from data.  </a:t>
            </a:r>
          </a:p>
          <a:p>
            <a:pPr lvl="2"/>
            <a:r>
              <a:rPr lang="en-US" dirty="0"/>
              <a:t>Generated from iris data set</a:t>
            </a:r>
          </a:p>
          <a:p>
            <a:pPr lvl="2"/>
            <a:r>
              <a:rPr lang="en-US" dirty="0"/>
              <a:t>Code can be found in class example code under the decision tree section</a:t>
            </a:r>
          </a:p>
          <a:p>
            <a:endParaRPr lang="en-US" dirty="0"/>
          </a:p>
        </p:txBody>
      </p:sp>
    </p:spTree>
    <p:extLst>
      <p:ext uri="{BB962C8B-B14F-4D97-AF65-F5344CB8AC3E}">
        <p14:creationId xmlns:p14="http://schemas.microsoft.com/office/powerpoint/2010/main" val="2487683877"/>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Decision Tree</a:t>
            </a:r>
          </a:p>
          <a:p>
            <a:pPr lvl="2"/>
            <a:endParaRPr lang="en-US" dirty="0"/>
          </a:p>
          <a:p>
            <a:endParaRPr lang="en-US" dirty="0"/>
          </a:p>
        </p:txBody>
      </p:sp>
      <p:pic>
        <p:nvPicPr>
          <p:cNvPr id="6" name="Picture 5">
            <a:extLst>
              <a:ext uri="{FF2B5EF4-FFF2-40B4-BE49-F238E27FC236}">
                <a16:creationId xmlns:a16="http://schemas.microsoft.com/office/drawing/2014/main" id="{85C8CB2D-7626-4E37-A8D8-04A626F258DC}"/>
              </a:ext>
            </a:extLst>
          </p:cNvPr>
          <p:cNvPicPr>
            <a:picLocks noChangeAspect="1"/>
          </p:cNvPicPr>
          <p:nvPr/>
        </p:nvPicPr>
        <p:blipFill>
          <a:blip r:embed="rId6"/>
          <a:stretch>
            <a:fillRect/>
          </a:stretch>
        </p:blipFill>
        <p:spPr>
          <a:xfrm>
            <a:off x="1693569" y="2286000"/>
            <a:ext cx="5756861" cy="4383492"/>
          </a:xfrm>
          <a:prstGeom prst="rect">
            <a:avLst/>
          </a:prstGeom>
        </p:spPr>
      </p:pic>
    </p:spTree>
    <p:extLst>
      <p:ext uri="{BB962C8B-B14F-4D97-AF65-F5344CB8AC3E}">
        <p14:creationId xmlns:p14="http://schemas.microsoft.com/office/powerpoint/2010/main" val="3675808278"/>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Decision Tree</a:t>
            </a:r>
          </a:p>
          <a:p>
            <a:pPr lvl="1"/>
            <a:r>
              <a:rPr lang="en-US" dirty="0"/>
              <a:t>Attributes</a:t>
            </a:r>
          </a:p>
          <a:p>
            <a:pPr lvl="2"/>
            <a:r>
              <a:rPr lang="en-US" dirty="0"/>
              <a:t>First line is the decision criteria for the children notes of the node the condition appears in.</a:t>
            </a:r>
          </a:p>
          <a:p>
            <a:endParaRPr lang="en-US" dirty="0"/>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2524269785"/>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Decision Tree</a:t>
            </a:r>
          </a:p>
          <a:p>
            <a:pPr lvl="1"/>
            <a:r>
              <a:rPr lang="en-US" dirty="0"/>
              <a:t>Attributes</a:t>
            </a:r>
          </a:p>
          <a:p>
            <a:pPr lvl="2"/>
            <a:r>
              <a:rPr lang="en-US" dirty="0"/>
              <a:t>Gini – A measure of the impurity of the node.  0 means all predictions are the same class, 1 means an infinite number of samples are classified in an infinite number of labels.</a:t>
            </a:r>
          </a:p>
          <a:p>
            <a:endParaRPr lang="en-US" dirty="0"/>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4277046856"/>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4038600" cy="4525963"/>
              </a:xfrm>
            </p:spPr>
            <p:txBody>
              <a:bodyPr>
                <a:normAutofit fontScale="92500" lnSpcReduction="20000"/>
              </a:bodyPr>
              <a:lstStyle/>
              <a:p>
                <a:r>
                  <a:rPr lang="en-US" dirty="0"/>
                  <a:t>Decision Tree</a:t>
                </a:r>
              </a:p>
              <a:p>
                <a:pPr lvl="1"/>
                <a:r>
                  <a:rPr lang="en-US" dirty="0"/>
                  <a:t>Attributes</a:t>
                </a:r>
              </a:p>
              <a:p>
                <a:pPr lvl="2"/>
                <a:r>
                  <a:rPr lang="en-US" dirty="0"/>
                  <a:t>Gini</a:t>
                </a:r>
              </a:p>
              <a:p>
                <a:pPr lvl="3"/>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𝑖</m:t>
                        </m:r>
                      </m:sub>
                    </m:sSub>
                  </m:oMath>
                </a14:m>
                <a:r>
                  <a:rPr lang="en-US" dirty="0"/>
                  <a:t> = 1 -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𝑘</m:t>
                                    </m:r>
                                  </m:sub>
                                </m:sSub>
                              </m:e>
                            </m:d>
                          </m:e>
                          <m:sup>
                            <m:r>
                              <a:rPr lang="en-US" b="0" i="1" smtClean="0">
                                <a:latin typeface="Cambria Math" panose="02040503050406030204" pitchFamily="18" charset="0"/>
                              </a:rPr>
                              <m:t>2</m:t>
                            </m:r>
                          </m:sup>
                        </m:sSup>
                      </m:e>
                    </m:nary>
                  </m:oMath>
                </a14:m>
                <a:endParaRPr lang="en-US" dirty="0"/>
              </a:p>
              <a:p>
                <a:pPr lvl="3"/>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𝑘</m:t>
                        </m:r>
                      </m:sub>
                    </m:sSub>
                  </m:oMath>
                </a14:m>
                <a:r>
                  <a:rPr lang="en-US" dirty="0"/>
                  <a:t> is the ratio of the predicted class to all samples of the kth class for the </a:t>
                </a:r>
                <a:r>
                  <a:rPr lang="en-US" dirty="0" err="1"/>
                  <a:t>ith</a:t>
                </a:r>
                <a:r>
                  <a:rPr lang="en-US" dirty="0"/>
                  <a:t> node.</a:t>
                </a:r>
              </a:p>
              <a:p>
                <a:pPr lvl="3"/>
                <a:r>
                  <a:rPr lang="en-US" dirty="0"/>
                  <a:t>Closer to zero means most of the predicted labels are one class.</a:t>
                </a:r>
              </a:p>
              <a:p>
                <a:pPr lvl="3"/>
                <a:r>
                  <a:rPr lang="en-US" dirty="0"/>
                  <a:t>Closer to one means the predicted labels are across more classes.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4038600" cy="4525963"/>
              </a:xfrm>
              <a:blipFill>
                <a:blip r:embed="rId6"/>
                <a:stretch>
                  <a:fillRect l="-3017" t="-350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7"/>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250545200"/>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Decision Tree</a:t>
            </a:r>
          </a:p>
          <a:p>
            <a:pPr lvl="1"/>
            <a:r>
              <a:rPr lang="en-US" dirty="0"/>
              <a:t>Attributes</a:t>
            </a:r>
          </a:p>
          <a:p>
            <a:pPr lvl="2"/>
            <a:r>
              <a:rPr lang="en-US" dirty="0"/>
              <a:t>Gini</a:t>
            </a:r>
          </a:p>
          <a:p>
            <a:pPr lvl="3"/>
            <a:r>
              <a:rPr lang="en-US" dirty="0"/>
              <a:t>The </a:t>
            </a:r>
            <a:r>
              <a:rPr lang="en-US" dirty="0" err="1"/>
              <a:t>gini</a:t>
            </a:r>
            <a:r>
              <a:rPr lang="en-US" dirty="0"/>
              <a:t> score is used in a cost function to determine which feature is used to create the decision boundary/condition for each node.</a:t>
            </a:r>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1616107052"/>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lnSpcReduction="10000"/>
          </a:bodyPr>
          <a:lstStyle/>
          <a:p>
            <a:r>
              <a:rPr lang="en-US" dirty="0"/>
              <a:t>Decision Tree</a:t>
            </a:r>
          </a:p>
          <a:p>
            <a:pPr lvl="1"/>
            <a:r>
              <a:rPr lang="en-US" dirty="0"/>
              <a:t>Attributes</a:t>
            </a:r>
          </a:p>
          <a:p>
            <a:pPr lvl="2"/>
            <a:r>
              <a:rPr lang="en-US" dirty="0"/>
              <a:t>Samples – The number of training sets used to predict the current node.</a:t>
            </a:r>
          </a:p>
          <a:p>
            <a:pPr lvl="2"/>
            <a:r>
              <a:rPr lang="en-US" dirty="0"/>
              <a:t>Value – The predicted classes with the given samples.  This is in the order of the dataset label names.</a:t>
            </a:r>
          </a:p>
          <a:p>
            <a:pPr lvl="2"/>
            <a:endParaRPr lang="en-US" dirty="0"/>
          </a:p>
          <a:p>
            <a:endParaRPr lang="en-US" dirty="0"/>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3549270515"/>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Decision Tree</a:t>
            </a:r>
          </a:p>
          <a:p>
            <a:pPr lvl="1"/>
            <a:r>
              <a:rPr lang="en-US" dirty="0"/>
              <a:t>Attributes</a:t>
            </a:r>
          </a:p>
          <a:p>
            <a:pPr lvl="2"/>
            <a:r>
              <a:rPr lang="en-US" dirty="0"/>
              <a:t>Class – The predicted label of this  node.</a:t>
            </a:r>
          </a:p>
          <a:p>
            <a:pPr lvl="2"/>
            <a:endParaRPr lang="en-US" dirty="0"/>
          </a:p>
          <a:p>
            <a:endParaRPr lang="en-US" dirty="0"/>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319998484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Trainers</a:t>
            </a:r>
          </a:p>
          <a:p>
            <a:pPr lvl="1"/>
            <a:r>
              <a:rPr lang="en-US" dirty="0"/>
              <a:t>The mathematical equation, set of equations, and/or algorithm that is used to build a model.</a:t>
            </a:r>
          </a:p>
          <a:p>
            <a:pPr lvl="1"/>
            <a:r>
              <a:rPr lang="en-US" dirty="0"/>
              <a:t>Examples:</a:t>
            </a:r>
          </a:p>
          <a:p>
            <a:pPr lvl="2"/>
            <a:r>
              <a:rPr lang="en-US" dirty="0"/>
              <a:t>Classifiers</a:t>
            </a:r>
          </a:p>
          <a:p>
            <a:pPr lvl="2"/>
            <a:r>
              <a:rPr lang="en-US" dirty="0"/>
              <a:t>Regressors</a:t>
            </a:r>
          </a:p>
          <a:p>
            <a:endParaRPr lang="en-US" dirty="0"/>
          </a:p>
          <a:p>
            <a:pPr lvl="2"/>
            <a:endParaRPr lang="en-US" dirty="0"/>
          </a:p>
          <a:p>
            <a:endParaRPr lang="en-US" dirty="0"/>
          </a:p>
        </p:txBody>
      </p:sp>
    </p:spTree>
    <p:extLst>
      <p:ext uri="{BB962C8B-B14F-4D97-AF65-F5344CB8AC3E}">
        <p14:creationId xmlns:p14="http://schemas.microsoft.com/office/powerpoint/2010/main" val="789975062"/>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Decision Tree</a:t>
            </a:r>
          </a:p>
          <a:p>
            <a:pPr lvl="1"/>
            <a:r>
              <a:rPr lang="en-US" dirty="0"/>
              <a:t>Tends to overfit the data.</a:t>
            </a:r>
          </a:p>
          <a:p>
            <a:pPr lvl="1"/>
            <a:r>
              <a:rPr lang="en-US" dirty="0"/>
              <a:t>Can control this (regularize) by modifying the following parameters:</a:t>
            </a:r>
          </a:p>
          <a:p>
            <a:pPr lvl="2"/>
            <a:r>
              <a:rPr lang="en-US" dirty="0" err="1"/>
              <a:t>max_depth</a:t>
            </a:r>
            <a:endParaRPr lang="en-US" dirty="0"/>
          </a:p>
          <a:p>
            <a:pPr lvl="3"/>
            <a:r>
              <a:rPr lang="en-US" dirty="0"/>
              <a:t>The maximum depth the tree can go do.</a:t>
            </a:r>
          </a:p>
          <a:p>
            <a:pPr lvl="2"/>
            <a:r>
              <a:rPr lang="en-US" dirty="0" err="1"/>
              <a:t>max_leaf_nodes</a:t>
            </a:r>
            <a:endParaRPr lang="en-US" dirty="0"/>
          </a:p>
          <a:p>
            <a:pPr lvl="3"/>
            <a:r>
              <a:rPr lang="en-US" dirty="0"/>
              <a:t>Maximum number of leaves allowed in the model.</a:t>
            </a:r>
          </a:p>
          <a:p>
            <a:pPr lvl="2"/>
            <a:r>
              <a:rPr lang="en-US" dirty="0" err="1"/>
              <a:t>max_features</a:t>
            </a:r>
            <a:endParaRPr lang="en-US" dirty="0"/>
          </a:p>
          <a:p>
            <a:pPr lvl="3"/>
            <a:r>
              <a:rPr lang="en-US" dirty="0"/>
              <a:t>The number of features used in determining a node split.</a:t>
            </a:r>
          </a:p>
          <a:p>
            <a:pPr lvl="2"/>
            <a:endParaRPr lang="en-US" dirty="0"/>
          </a:p>
          <a:p>
            <a:endParaRPr lang="en-US" dirty="0"/>
          </a:p>
        </p:txBody>
      </p:sp>
    </p:spTree>
    <p:extLst>
      <p:ext uri="{BB962C8B-B14F-4D97-AF65-F5344CB8AC3E}">
        <p14:creationId xmlns:p14="http://schemas.microsoft.com/office/powerpoint/2010/main" val="2699818807"/>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fontScale="92500"/>
          </a:bodyPr>
          <a:lstStyle/>
          <a:p>
            <a:r>
              <a:rPr lang="en-US" dirty="0"/>
              <a:t>Decision Tree</a:t>
            </a:r>
          </a:p>
          <a:p>
            <a:pPr lvl="1"/>
            <a:r>
              <a:rPr lang="en-US" dirty="0"/>
              <a:t>Tends to overfit the data.</a:t>
            </a:r>
          </a:p>
          <a:p>
            <a:pPr lvl="1"/>
            <a:r>
              <a:rPr lang="en-US" dirty="0"/>
              <a:t>Can control this (regularize) by modifying the following parameters:</a:t>
            </a:r>
          </a:p>
          <a:p>
            <a:pPr lvl="2"/>
            <a:r>
              <a:rPr lang="en-US" dirty="0" err="1"/>
              <a:t>min_samples_split</a:t>
            </a:r>
            <a:endParaRPr lang="en-US" dirty="0"/>
          </a:p>
          <a:p>
            <a:pPr lvl="3"/>
            <a:r>
              <a:rPr lang="en-US" dirty="0"/>
              <a:t>Minimum number of samples in a node before a split can occur.</a:t>
            </a:r>
          </a:p>
          <a:p>
            <a:pPr lvl="2"/>
            <a:r>
              <a:rPr lang="en-US" dirty="0" err="1"/>
              <a:t>min_samples_leaf</a:t>
            </a:r>
            <a:endParaRPr lang="en-US" dirty="0"/>
          </a:p>
          <a:p>
            <a:pPr lvl="3"/>
            <a:r>
              <a:rPr lang="en-US" dirty="0"/>
              <a:t>Minimum number of samples needed in each produced leaf.</a:t>
            </a:r>
          </a:p>
          <a:p>
            <a:pPr lvl="2"/>
            <a:r>
              <a:rPr lang="en-US" dirty="0" err="1"/>
              <a:t>min_weight_fraction_leaf</a:t>
            </a:r>
            <a:endParaRPr lang="en-US" dirty="0"/>
          </a:p>
          <a:p>
            <a:pPr lvl="3"/>
            <a:r>
              <a:rPr lang="en-US" dirty="0"/>
              <a:t>The minimum weight with respect to the total weight a leaf can have in order for </a:t>
            </a:r>
            <a:r>
              <a:rPr lang="en-US"/>
              <a:t>the leaf to </a:t>
            </a:r>
            <a:r>
              <a:rPr lang="en-US" dirty="0"/>
              <a:t>exist.</a:t>
            </a:r>
          </a:p>
          <a:p>
            <a:pPr lvl="2"/>
            <a:endParaRPr lang="en-US" dirty="0"/>
          </a:p>
          <a:p>
            <a:endParaRPr lang="en-US" dirty="0"/>
          </a:p>
        </p:txBody>
      </p:sp>
    </p:spTree>
    <p:extLst>
      <p:ext uri="{BB962C8B-B14F-4D97-AF65-F5344CB8AC3E}">
        <p14:creationId xmlns:p14="http://schemas.microsoft.com/office/powerpoint/2010/main" val="149239216"/>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Decision Tree</a:t>
            </a:r>
          </a:p>
          <a:p>
            <a:pPr lvl="1"/>
            <a:r>
              <a:rPr lang="en-US" dirty="0"/>
              <a:t>Sensitive to data</a:t>
            </a:r>
          </a:p>
          <a:p>
            <a:pPr lvl="2"/>
            <a:r>
              <a:rPr lang="en-US" dirty="0"/>
              <a:t>Removing/adding one data point can drastically change the decision boundaries.</a:t>
            </a:r>
          </a:p>
          <a:p>
            <a:pPr lvl="2"/>
            <a:endParaRPr lang="en-US" dirty="0"/>
          </a:p>
          <a:p>
            <a:endParaRPr lang="en-US" dirty="0"/>
          </a:p>
        </p:txBody>
      </p:sp>
    </p:spTree>
    <p:extLst>
      <p:ext uri="{BB962C8B-B14F-4D97-AF65-F5344CB8AC3E}">
        <p14:creationId xmlns:p14="http://schemas.microsoft.com/office/powerpoint/2010/main" val="4205509414"/>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Decision Tree</a:t>
            </a:r>
          </a:p>
          <a:p>
            <a:pPr lvl="1"/>
            <a:r>
              <a:rPr lang="en-US" dirty="0"/>
              <a:t>Sensitive to data orientation</a:t>
            </a:r>
          </a:p>
          <a:p>
            <a:pPr lvl="2"/>
            <a:r>
              <a:rPr lang="en-US" dirty="0"/>
              <a:t>This applies more for regression.</a:t>
            </a:r>
          </a:p>
          <a:p>
            <a:pPr lvl="2"/>
            <a:r>
              <a:rPr lang="en-US" dirty="0"/>
              <a:t>Boundaries for decision trees are orthogonal (i.e. they are vertical or lateral, but not angled).</a:t>
            </a:r>
          </a:p>
          <a:p>
            <a:pPr lvl="2"/>
            <a:r>
              <a:rPr lang="en-US" dirty="0"/>
              <a:t>Rotating the data points on a graph can drastically change the decision boundaries.</a:t>
            </a:r>
          </a:p>
          <a:p>
            <a:pPr lvl="2"/>
            <a:endParaRPr lang="en-US" dirty="0"/>
          </a:p>
          <a:p>
            <a:endParaRPr lang="en-US" dirty="0"/>
          </a:p>
        </p:txBody>
      </p:sp>
    </p:spTree>
    <p:extLst>
      <p:ext uri="{BB962C8B-B14F-4D97-AF65-F5344CB8AC3E}">
        <p14:creationId xmlns:p14="http://schemas.microsoft.com/office/powerpoint/2010/main" val="847856922"/>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Run the decision tree classifier example.  Play with the depth to build accuracy, using at least 1-6 depths.  Does accuracy continue to increase with depth? Why or why not?</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11907857"/>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Used for classification, even though the name has “regression” in it.</a:t>
            </a:r>
          </a:p>
          <a:p>
            <a:pPr lvl="1"/>
            <a:r>
              <a:rPr lang="en-US" dirty="0"/>
              <a:t>Works similar to other </a:t>
            </a:r>
            <a:r>
              <a:rPr lang="en-US" dirty="0">
                <a:hlinkClick r:id="rId6" action="ppaction://hlinksldjump"/>
              </a:rPr>
              <a:t>linear regressors</a:t>
            </a:r>
            <a:r>
              <a:rPr lang="en-US" dirty="0"/>
              <a:t>, using a linear equation to generate decision boundaries/predict the label of the data point.</a:t>
            </a:r>
          </a:p>
          <a:p>
            <a:endParaRPr lang="en-US" dirty="0"/>
          </a:p>
        </p:txBody>
      </p:sp>
    </p:spTree>
    <p:extLst>
      <p:ext uri="{BB962C8B-B14F-4D97-AF65-F5344CB8AC3E}">
        <p14:creationId xmlns:p14="http://schemas.microsoft.com/office/powerpoint/2010/main" val="578164379"/>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Estimates probability that a sample belongs to a classification or not.</a:t>
            </a:r>
          </a:p>
          <a:p>
            <a:pPr lvl="1"/>
            <a:r>
              <a:rPr lang="en-US" dirty="0"/>
              <a:t>If the probability is over 50%, then the sample is the label.</a:t>
            </a:r>
          </a:p>
          <a:p>
            <a:pPr lvl="1"/>
            <a:r>
              <a:rPr lang="en-US" dirty="0"/>
              <a:t>Since this trainer can only tell if the sample either is the label or not, this trainer can only be used for binary classification.</a:t>
            </a:r>
          </a:p>
          <a:p>
            <a:endParaRPr lang="en-US" dirty="0"/>
          </a:p>
        </p:txBody>
      </p:sp>
    </p:spTree>
    <p:extLst>
      <p:ext uri="{BB962C8B-B14F-4D97-AF65-F5344CB8AC3E}">
        <p14:creationId xmlns:p14="http://schemas.microsoft.com/office/powerpoint/2010/main" val="4260128930"/>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Uses regularization parameter c</a:t>
            </a:r>
          </a:p>
          <a:p>
            <a:pPr lvl="1"/>
            <a:r>
              <a:rPr lang="en-US" dirty="0"/>
              <a:t>Logistic regression defaults to using L2 regularization, but L1 can be chosen.</a:t>
            </a:r>
          </a:p>
          <a:p>
            <a:pPr lvl="2"/>
            <a:r>
              <a:rPr lang="en-US" dirty="0"/>
              <a:t>More will be discussed on regularization in the following section.</a:t>
            </a:r>
          </a:p>
          <a:p>
            <a:endParaRPr lang="en-US" dirty="0"/>
          </a:p>
        </p:txBody>
      </p:sp>
    </p:spTree>
    <p:extLst>
      <p:ext uri="{BB962C8B-B14F-4D97-AF65-F5344CB8AC3E}">
        <p14:creationId xmlns:p14="http://schemas.microsoft.com/office/powerpoint/2010/main" val="1207005430"/>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High c value</a:t>
            </a:r>
          </a:p>
          <a:p>
            <a:pPr lvl="2"/>
            <a:r>
              <a:rPr lang="en-US" dirty="0"/>
              <a:t>Less regularization</a:t>
            </a:r>
          </a:p>
          <a:p>
            <a:pPr lvl="2"/>
            <a:r>
              <a:rPr lang="en-US" dirty="0"/>
              <a:t>Model tries to fit training set more closely</a:t>
            </a:r>
          </a:p>
          <a:p>
            <a:pPr lvl="2"/>
            <a:r>
              <a:rPr lang="en-US" dirty="0"/>
              <a:t>Each feature is stressed in the weighting</a:t>
            </a:r>
          </a:p>
          <a:p>
            <a:pPr lvl="2"/>
            <a:endParaRPr lang="en-US" dirty="0"/>
          </a:p>
          <a:p>
            <a:endParaRPr lang="en-US" dirty="0"/>
          </a:p>
        </p:txBody>
      </p:sp>
    </p:spTree>
    <p:extLst>
      <p:ext uri="{BB962C8B-B14F-4D97-AF65-F5344CB8AC3E}">
        <p14:creationId xmlns:p14="http://schemas.microsoft.com/office/powerpoint/2010/main" val="3029351376"/>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Low c value</a:t>
            </a:r>
          </a:p>
          <a:p>
            <a:pPr lvl="2"/>
            <a:r>
              <a:rPr lang="en-US" dirty="0"/>
              <a:t>More regularization</a:t>
            </a:r>
          </a:p>
          <a:p>
            <a:pPr lvl="2"/>
            <a:r>
              <a:rPr lang="en-US" dirty="0"/>
              <a:t>Each weight is brought closer to zero, which minimizes the importance of each individual feature on the overall label prediction.</a:t>
            </a:r>
          </a:p>
          <a:p>
            <a:pPr lvl="2"/>
            <a:r>
              <a:rPr lang="en-US" dirty="0"/>
              <a:t>Model stresses generalization, and adjusts to hit the majority of points more than each one</a:t>
            </a:r>
          </a:p>
          <a:p>
            <a:pPr lvl="3"/>
            <a:r>
              <a:rPr lang="en-US" dirty="0"/>
              <a:t>Too much regularization can cause the model to miss points that are close to both categories.</a:t>
            </a:r>
          </a:p>
          <a:p>
            <a:pPr lvl="2"/>
            <a:endParaRPr lang="en-US" dirty="0"/>
          </a:p>
          <a:p>
            <a:endParaRPr lang="en-US" dirty="0"/>
          </a:p>
        </p:txBody>
      </p:sp>
    </p:spTree>
    <p:extLst>
      <p:ext uri="{BB962C8B-B14F-4D97-AF65-F5344CB8AC3E}">
        <p14:creationId xmlns:p14="http://schemas.microsoft.com/office/powerpoint/2010/main" val="290361552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Classifier</a:t>
            </a:r>
          </a:p>
          <a:p>
            <a:pPr lvl="1"/>
            <a:r>
              <a:rPr lang="en-US" dirty="0"/>
              <a:t>The trainers used to build models to predict outcomes for classification problems.</a:t>
            </a:r>
          </a:p>
          <a:p>
            <a:pPr lvl="1"/>
            <a:r>
              <a:rPr lang="en-US" dirty="0"/>
              <a:t>For problems where we are trying to categorize something.</a:t>
            </a:r>
          </a:p>
          <a:p>
            <a:pPr lvl="2"/>
            <a:r>
              <a:rPr lang="en-US" dirty="0"/>
              <a:t>i.e. trying to determine what kind of fruit something is.</a:t>
            </a:r>
          </a:p>
          <a:p>
            <a:pPr lvl="2"/>
            <a:r>
              <a:rPr lang="en-US" dirty="0"/>
              <a:t>Trying to determine what kind of animal is in a picture.</a:t>
            </a:r>
          </a:p>
          <a:p>
            <a:pPr lvl="1"/>
            <a:r>
              <a:rPr lang="en-US" dirty="0"/>
              <a:t>This is the scaffolding for our model.</a:t>
            </a:r>
          </a:p>
          <a:p>
            <a:endParaRPr lang="en-US" dirty="0"/>
          </a:p>
          <a:p>
            <a:pPr lvl="2"/>
            <a:endParaRPr lang="en-US" dirty="0"/>
          </a:p>
          <a:p>
            <a:endParaRPr lang="en-US" dirty="0"/>
          </a:p>
        </p:txBody>
      </p:sp>
    </p:spTree>
    <p:extLst>
      <p:ext uri="{BB962C8B-B14F-4D97-AF65-F5344CB8AC3E}">
        <p14:creationId xmlns:p14="http://schemas.microsoft.com/office/powerpoint/2010/main" val="3096496910"/>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In-class Example</a:t>
            </a:r>
          </a:p>
          <a:p>
            <a:pPr lvl="1"/>
            <a:r>
              <a:rPr lang="en-US" dirty="0"/>
              <a:t>Logistic Regression</a:t>
            </a:r>
          </a:p>
          <a:p>
            <a:pPr lvl="2"/>
            <a:endParaRPr lang="en-US" dirty="0"/>
          </a:p>
          <a:p>
            <a:endParaRPr lang="en-US" dirty="0"/>
          </a:p>
        </p:txBody>
      </p:sp>
    </p:spTree>
    <p:extLst>
      <p:ext uri="{BB962C8B-B14F-4D97-AF65-F5344CB8AC3E}">
        <p14:creationId xmlns:p14="http://schemas.microsoft.com/office/powerpoint/2010/main" val="3754484139"/>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8861B-EF8D-4437-B5A7-BBDD28EE16EC}"/>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Optimize c for logistic regression.</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432284004"/>
      </p:ext>
    </p:extLst>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Regularization</a:t>
            </a:r>
          </a:p>
          <a:p>
            <a:pPr lvl="1"/>
            <a:r>
              <a:rPr lang="en-US" dirty="0"/>
              <a:t>Trainers can use either a cost function to determine the weights of each feature, or a utility function.</a:t>
            </a:r>
          </a:p>
          <a:p>
            <a:pPr lvl="2"/>
            <a:r>
              <a:rPr lang="en-US" dirty="0"/>
              <a:t>Cost functions should be minimized to determine weights.</a:t>
            </a:r>
          </a:p>
          <a:p>
            <a:pPr lvl="2"/>
            <a:r>
              <a:rPr lang="en-US" dirty="0"/>
              <a:t>Utility functions should be maximized to determine weights.</a:t>
            </a:r>
          </a:p>
          <a:p>
            <a:pPr lvl="1"/>
            <a:r>
              <a:rPr lang="en-US" dirty="0"/>
              <a:t>For this class, we will be using cost functions, such as Mean Squared Error or Ordinary Least Squares</a:t>
            </a:r>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772722893"/>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Regularization</a:t>
                </a:r>
              </a:p>
              <a:p>
                <a:pPr lvl="1"/>
                <a:r>
                  <a:rPr lang="en-US" dirty="0"/>
                  <a:t>A general cost function may look something like the following (Mean Squared Error):</a:t>
                </a:r>
              </a:p>
              <a:p>
                <a:pPr lvl="2"/>
                <a:r>
                  <a:rPr lang="en-US" dirty="0"/>
                  <a:t>Cost = 1/n*[(Ŷ</a:t>
                </a:r>
                <a:r>
                  <a:rPr lang="en-US" baseline="-25000" dirty="0"/>
                  <a:t>1</a:t>
                </a:r>
                <a:r>
                  <a:rPr lang="en-US" dirty="0"/>
                  <a:t>-Y</a:t>
                </a:r>
                <a:r>
                  <a:rPr lang="en-US" baseline="-25000" dirty="0"/>
                  <a:t>1</a:t>
                </a:r>
                <a:r>
                  <a:rPr lang="en-US" dirty="0"/>
                  <a:t>)</a:t>
                </a:r>
                <a:r>
                  <a:rPr lang="en-US" baseline="30000" dirty="0"/>
                  <a:t>2</a:t>
                </a:r>
                <a:r>
                  <a:rPr lang="en-US" dirty="0"/>
                  <a:t> + (Ŷ</a:t>
                </a:r>
                <a:r>
                  <a:rPr lang="en-US" baseline="-25000" dirty="0"/>
                  <a:t>2</a:t>
                </a:r>
                <a:r>
                  <a:rPr lang="en-US" dirty="0"/>
                  <a:t>-Y</a:t>
                </a:r>
                <a:r>
                  <a:rPr lang="en-US" baseline="-25000" dirty="0"/>
                  <a:t>2</a:t>
                </a:r>
                <a:r>
                  <a:rPr lang="en-US" dirty="0"/>
                  <a:t>)</a:t>
                </a:r>
                <a:r>
                  <a:rPr lang="en-US" baseline="30000" dirty="0"/>
                  <a:t>2</a:t>
                </a:r>
                <a:r>
                  <a:rPr lang="en-US" dirty="0"/>
                  <a:t> + (Ŷ</a:t>
                </a:r>
                <a:r>
                  <a:rPr lang="en-US" baseline="-25000" dirty="0"/>
                  <a:t>3</a:t>
                </a:r>
                <a:r>
                  <a:rPr lang="en-US" dirty="0"/>
                  <a:t>-Y</a:t>
                </a:r>
                <a:r>
                  <a:rPr lang="en-US" baseline="-25000" dirty="0"/>
                  <a:t>3</a:t>
                </a:r>
                <a:r>
                  <a:rPr lang="en-US" dirty="0"/>
                  <a:t>)</a:t>
                </a:r>
                <a:r>
                  <a:rPr lang="en-US" baseline="30000" dirty="0"/>
                  <a:t>2</a:t>
                </a:r>
                <a:r>
                  <a:rPr lang="en-US" dirty="0"/>
                  <a:t> + … + (</a:t>
                </a:r>
                <a:r>
                  <a:rPr lang="en-US" dirty="0" err="1"/>
                  <a:t>Ŷ</a:t>
                </a:r>
                <a:r>
                  <a:rPr lang="en-US" baseline="-25000" dirty="0" err="1"/>
                  <a:t>n</a:t>
                </a:r>
                <a:r>
                  <a:rPr lang="en-US" dirty="0" err="1"/>
                  <a:t>-Y</a:t>
                </a:r>
                <a:r>
                  <a:rPr lang="en-US" baseline="-25000" dirty="0" err="1"/>
                  <a:t>n</a:t>
                </a:r>
                <a:r>
                  <a:rPr lang="en-US" dirty="0"/>
                  <a:t>)</a:t>
                </a:r>
                <a:r>
                  <a:rPr lang="en-US" baseline="30000" dirty="0"/>
                  <a:t>2</a:t>
                </a:r>
                <a:r>
                  <a:rPr lang="en-US" dirty="0"/>
                  <a:t>]</a:t>
                </a:r>
              </a:p>
              <a:p>
                <a:pPr lvl="3"/>
                <a:r>
                  <a:rPr lang="en-US" dirty="0"/>
                  <a:t>Ŷ = predicted label</a:t>
                </a:r>
              </a:p>
              <a:p>
                <a:pPr lvl="3"/>
                <a:r>
                  <a:rPr lang="en-US" dirty="0"/>
                  <a:t>Y = actual label</a:t>
                </a:r>
              </a:p>
              <a:p>
                <a:pPr lvl="3"/>
                <a:r>
                  <a:rPr lang="en-US" dirty="0"/>
                  <a:t>n = number of samples</a:t>
                </a:r>
              </a:p>
              <a:p>
                <a:pPr lvl="2"/>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a:t>
                </a:r>
              </a:p>
              <a:p>
                <a:pPr lvl="3"/>
                <a:r>
                  <a:rPr lang="en-US" dirty="0"/>
                  <a:t>w is the determined weight</a:t>
                </a:r>
              </a:p>
              <a:p>
                <a:pPr lvl="3"/>
                <a:r>
                  <a:rPr lang="en-US" dirty="0"/>
                  <a:t>x is the feature value</a:t>
                </a:r>
              </a:p>
              <a:p>
                <a:pPr lvl="3"/>
                <a:r>
                  <a:rPr lang="en-US" dirty="0"/>
                  <a:t>m is the number of features</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2830"/>
                </a:stretch>
              </a:blipFill>
            </p:spPr>
            <p:txBody>
              <a:bodyPr/>
              <a:lstStyle/>
              <a:p>
                <a:r>
                  <a:rPr lang="en-US">
                    <a:noFill/>
                  </a:rPr>
                  <a:t> </a:t>
                </a:r>
              </a:p>
            </p:txBody>
          </p:sp>
        </mc:Fallback>
      </mc:AlternateContent>
    </p:spTree>
    <p:extLst>
      <p:ext uri="{BB962C8B-B14F-4D97-AF65-F5344CB8AC3E}">
        <p14:creationId xmlns:p14="http://schemas.microsoft.com/office/powerpoint/2010/main" val="2862308195"/>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lnSpcReduction="10000"/>
          </a:bodyPr>
          <a:lstStyle/>
          <a:p>
            <a:r>
              <a:rPr lang="en-US" dirty="0"/>
              <a:t>Regularization</a:t>
            </a:r>
          </a:p>
          <a:p>
            <a:pPr lvl="1"/>
            <a:r>
              <a:rPr lang="en-US" dirty="0"/>
              <a:t>This cost function is used to calculate the weight</a:t>
            </a:r>
          </a:p>
          <a:p>
            <a:pPr lvl="2"/>
            <a:r>
              <a:rPr lang="en-US" dirty="0"/>
              <a:t>Our machine learning model will use specific parameters, along with adjusting the weights of each feature, to minimize the cost function.</a:t>
            </a:r>
          </a:p>
          <a:p>
            <a:pPr lvl="3"/>
            <a:r>
              <a:rPr lang="en-US" dirty="0"/>
              <a:t>Learning rate</a:t>
            </a:r>
          </a:p>
          <a:p>
            <a:pPr lvl="3"/>
            <a:r>
              <a:rPr lang="en-US" dirty="0"/>
              <a:t>Predicted outcomes/labels</a:t>
            </a:r>
          </a:p>
          <a:p>
            <a:pPr lvl="3"/>
            <a:r>
              <a:rPr lang="en-US" dirty="0"/>
              <a:t>Actual outcomes/labels</a:t>
            </a:r>
          </a:p>
          <a:p>
            <a:pPr lvl="2"/>
            <a:r>
              <a:rPr lang="en-US" dirty="0"/>
              <a:t>Once the cost function is minimized, the feature weights have been determined and our model is trained.</a:t>
            </a:r>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12683374"/>
      </p:ext>
    </p:extLst>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a:t>Regularization</a:t>
                </a:r>
              </a:p>
              <a:p>
                <a:pPr lvl="1"/>
                <a:r>
                  <a:rPr lang="en-US" dirty="0"/>
                  <a:t>Regularization adds an additional r penalty to the cost function, driving the weights closer to </a:t>
                </a:r>
                <a:r>
                  <a:rPr lang="en-US" dirty="0">
                    <a:latin typeface="Consolas" panose="020B0609020204030204" pitchFamily="49" charset="0"/>
                  </a:rPr>
                  <a:t>0</a:t>
                </a:r>
                <a:r>
                  <a:rPr lang="en-US" dirty="0"/>
                  <a:t>.</a:t>
                </a:r>
              </a:p>
              <a:p>
                <a:pPr lvl="2"/>
                <a:r>
                  <a:rPr lang="en-US" dirty="0"/>
                  <a:t>Cost = 1/n*[(Ŷ</a:t>
                </a:r>
                <a:r>
                  <a:rPr lang="en-US" baseline="-25000" dirty="0"/>
                  <a:t>1</a:t>
                </a:r>
                <a:r>
                  <a:rPr lang="en-US" dirty="0"/>
                  <a:t>-Y</a:t>
                </a:r>
                <a:r>
                  <a:rPr lang="en-US" baseline="-25000" dirty="0"/>
                  <a:t>1</a:t>
                </a:r>
                <a:r>
                  <a:rPr lang="en-US" dirty="0"/>
                  <a:t>)</a:t>
                </a:r>
                <a:r>
                  <a:rPr lang="en-US" baseline="30000" dirty="0"/>
                  <a:t>2</a:t>
                </a:r>
                <a:r>
                  <a:rPr lang="en-US" dirty="0"/>
                  <a:t> + (Ŷ</a:t>
                </a:r>
                <a:r>
                  <a:rPr lang="en-US" baseline="-25000" dirty="0"/>
                  <a:t>2</a:t>
                </a:r>
                <a:r>
                  <a:rPr lang="en-US" dirty="0"/>
                  <a:t>-Y</a:t>
                </a:r>
                <a:r>
                  <a:rPr lang="en-US" baseline="-25000" dirty="0"/>
                  <a:t>2</a:t>
                </a:r>
                <a:r>
                  <a:rPr lang="en-US" dirty="0"/>
                  <a:t>)</a:t>
                </a:r>
                <a:r>
                  <a:rPr lang="en-US" baseline="30000" dirty="0"/>
                  <a:t>2</a:t>
                </a:r>
                <a:r>
                  <a:rPr lang="en-US" dirty="0"/>
                  <a:t> + (Ŷ</a:t>
                </a:r>
                <a:r>
                  <a:rPr lang="en-US" baseline="-25000" dirty="0"/>
                  <a:t>3</a:t>
                </a:r>
                <a:r>
                  <a:rPr lang="en-US" dirty="0"/>
                  <a:t>-Y</a:t>
                </a:r>
                <a:r>
                  <a:rPr lang="en-US" baseline="-25000" dirty="0"/>
                  <a:t>3</a:t>
                </a:r>
                <a:r>
                  <a:rPr lang="en-US" dirty="0"/>
                  <a:t>)</a:t>
                </a:r>
                <a:r>
                  <a:rPr lang="en-US" baseline="30000" dirty="0"/>
                  <a:t>2</a:t>
                </a:r>
                <a:r>
                  <a:rPr lang="en-US" dirty="0"/>
                  <a:t> + … + (</a:t>
                </a:r>
                <a:r>
                  <a:rPr lang="en-US" dirty="0" err="1"/>
                  <a:t>Ŷ</a:t>
                </a:r>
                <a:r>
                  <a:rPr lang="en-US" baseline="-25000" dirty="0" err="1"/>
                  <a:t>n</a:t>
                </a:r>
                <a:r>
                  <a:rPr lang="en-US" dirty="0" err="1"/>
                  <a:t>-Y</a:t>
                </a:r>
                <a:r>
                  <a:rPr lang="en-US" baseline="-25000" dirty="0" err="1"/>
                  <a:t>n</a:t>
                </a:r>
                <a:r>
                  <a:rPr lang="en-US" dirty="0"/>
                  <a:t>)</a:t>
                </a:r>
                <a:r>
                  <a:rPr lang="en-US" baseline="30000" dirty="0"/>
                  <a:t>2</a:t>
                </a:r>
                <a:r>
                  <a:rPr lang="en-US" dirty="0"/>
                  <a:t>] + r</a:t>
                </a:r>
              </a:p>
              <a:p>
                <a:pPr lvl="3"/>
                <a:r>
                  <a:rPr lang="en-US" dirty="0"/>
                  <a:t>Ŷ = predicted label</a:t>
                </a:r>
              </a:p>
              <a:p>
                <a:pPr lvl="3"/>
                <a:r>
                  <a:rPr lang="en-US" dirty="0"/>
                  <a:t>Y = actual label</a:t>
                </a:r>
              </a:p>
              <a:p>
                <a:pPr lvl="3"/>
                <a:r>
                  <a:rPr lang="en-US" dirty="0"/>
                  <a:t>n = number of samples</a:t>
                </a:r>
              </a:p>
              <a:p>
                <a:pPr lvl="3"/>
                <a:r>
                  <a:rPr lang="en-US" dirty="0"/>
                  <a:t>r = regularization penalty to cost function</a:t>
                </a:r>
              </a:p>
              <a:p>
                <a:pPr lvl="2"/>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a:t>
                </a:r>
              </a:p>
              <a:p>
                <a:pPr lvl="3"/>
                <a:r>
                  <a:rPr lang="en-US" dirty="0"/>
                  <a:t>w is the determined weight</a:t>
                </a:r>
              </a:p>
              <a:p>
                <a:pPr lvl="3"/>
                <a:r>
                  <a:rPr lang="en-US" dirty="0"/>
                  <a:t>x is the feature value</a:t>
                </a:r>
              </a:p>
              <a:p>
                <a:pPr lvl="3"/>
                <a:r>
                  <a:rPr lang="en-US" dirty="0"/>
                  <a:t>m is the number of features</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481" t="-2695" r="-1259"/>
                </a:stretch>
              </a:blipFill>
            </p:spPr>
            <p:txBody>
              <a:bodyPr/>
              <a:lstStyle/>
              <a:p>
                <a:r>
                  <a:rPr lang="en-US">
                    <a:noFill/>
                  </a:rPr>
                  <a:t> </a:t>
                </a:r>
              </a:p>
            </p:txBody>
          </p:sp>
        </mc:Fallback>
      </mc:AlternateContent>
    </p:spTree>
    <p:extLst>
      <p:ext uri="{BB962C8B-B14F-4D97-AF65-F5344CB8AC3E}">
        <p14:creationId xmlns:p14="http://schemas.microsoft.com/office/powerpoint/2010/main" val="4137730363"/>
      </p:ext>
    </p:extLst>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Alternative notation</a:t>
                </a:r>
              </a:p>
              <a:p>
                <a:pPr lvl="2"/>
                <a:r>
                  <a:rPr lang="en-US" dirty="0"/>
                  <a:t>J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m:rPr>
                                        <m:nor/>
                                      </m:rPr>
                                      <a:rPr lang="en-US" dirty="0"/>
                                      <m:t>Ŷ</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oMath>
                </a14:m>
                <a:r>
                  <a:rPr lang="en-US" dirty="0"/>
                  <a:t> + r</a:t>
                </a:r>
              </a:p>
              <a:p>
                <a:pPr lvl="3"/>
                <a:r>
                  <a:rPr lang="en-US" dirty="0"/>
                  <a:t>J = Cost Function</a:t>
                </a:r>
              </a:p>
              <a:p>
                <a:pPr lvl="3"/>
                <a:r>
                  <a:rPr lang="en-US" dirty="0"/>
                  <a:t>Ŷ = predicted label</a:t>
                </a:r>
              </a:p>
              <a:p>
                <a:pPr lvl="3"/>
                <a:r>
                  <a:rPr lang="en-US" dirty="0"/>
                  <a:t>Y = actual label</a:t>
                </a:r>
              </a:p>
              <a:p>
                <a:pPr lvl="3"/>
                <a:r>
                  <a:rPr lang="en-US" dirty="0"/>
                  <a:t>n = number of samples</a:t>
                </a:r>
              </a:p>
              <a:p>
                <a:pPr lvl="3"/>
                <a:r>
                  <a:rPr lang="en-US" dirty="0"/>
                  <a:t>r = regularization penalty to cost function</a:t>
                </a:r>
              </a:p>
              <a:p>
                <a:pPr lvl="3"/>
                <a:r>
                  <a:rPr lang="en-US" dirty="0" err="1"/>
                  <a:t>i</a:t>
                </a:r>
                <a:r>
                  <a:rPr lang="en-US" dirty="0"/>
                  <a:t> = Sample index parameter</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198091458"/>
      </p:ext>
    </p:extLst>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Alternative notation</a:t>
                </a:r>
              </a:p>
              <a:p>
                <a:pPr lvl="2"/>
                <a14:m>
                  <m:oMath xmlns:m="http://schemas.openxmlformats.org/officeDocument/2006/math">
                    <m:r>
                      <m:rPr>
                        <m:nor/>
                      </m:rPr>
                      <a:rPr lang="en-US" dirty="0" smtClean="0"/>
                      <m:t>Ŷ</m:t>
                    </m:r>
                    <m:r>
                      <m:rPr>
                        <m:nor/>
                      </m:rPr>
                      <a:rPr lang="en-US" b="0" i="0" dirty="0" smtClean="0"/>
                      <m:t> </m:t>
                    </m:r>
                    <m:r>
                      <m:rPr>
                        <m:nor/>
                      </m:rPr>
                      <a:rPr lang="en-US" b="0" i="0" dirty="0" smtClean="0"/>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i="1">
                            <a:latin typeface="Cambria Math" panose="02040503050406030204" pitchFamily="18" charset="0"/>
                          </a:rPr>
                        </m:ctrlPr>
                      </m:naryPr>
                      <m:sub>
                        <m:r>
                          <a:rPr lang="en-US" b="0" i="1" smtClean="0">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1</m:t>
                        </m:r>
                      </m:sub>
                      <m:sup>
                        <m:r>
                          <a:rPr lang="en-US" b="0" i="1" smtClean="0">
                            <a:latin typeface="Cambria Math" panose="02040503050406030204" pitchFamily="18" charset="0"/>
                          </a:rPr>
                          <m:t>𝑚</m:t>
                        </m:r>
                      </m:sup>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e>
                    </m:nary>
                  </m:oMath>
                </a14:m>
                <a:endParaRPr lang="en-US" dirty="0"/>
              </a:p>
              <a:p>
                <a:pPr lvl="3"/>
                <a:r>
                  <a:rPr lang="en-US" dirty="0"/>
                  <a:t>Ŷ  = Predicted label for the given sample</a:t>
                </a:r>
              </a:p>
              <a:p>
                <a:pPr lvl="3"/>
                <a:r>
                  <a:rPr lang="en-US" dirty="0"/>
                  <a:t>m = Number of features</a:t>
                </a:r>
              </a:p>
              <a:p>
                <a:pPr lvl="3"/>
                <a:r>
                  <a:rPr lang="en-US" dirty="0"/>
                  <a:t>w = Weight values</a:t>
                </a:r>
              </a:p>
              <a:p>
                <a:pPr lvl="3"/>
                <a:r>
                  <a:rPr lang="en-US" dirty="0"/>
                  <a:t>x  = Feature values</a:t>
                </a:r>
              </a:p>
              <a:p>
                <a:pPr lvl="3"/>
                <a:r>
                  <a:rPr lang="en-US" dirty="0"/>
                  <a:t>k  = Feature index parameter</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904966842"/>
      </p:ext>
    </p:extLst>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L1 Regularization</a:t>
                </a:r>
              </a:p>
              <a:p>
                <a:pPr lvl="2"/>
                <a:r>
                  <a:rPr lang="en-US" dirty="0"/>
                  <a:t>r = </a:t>
                </a:r>
                <a:r>
                  <a:rPr lang="el-GR" dirty="0">
                    <a:latin typeface="Garamond" panose="02020404030301010803" pitchFamily="18" charset="0"/>
                    <a:cs typeface="Times New Roman" panose="02020603050405020304" pitchFamily="18" charset="0"/>
                  </a:rPr>
                  <a:t>α</a:t>
                </a:r>
                <a14:m>
                  <m:oMath xmlns:m="http://schemas.openxmlformats.org/officeDocument/2006/math">
                    <m:r>
                      <a:rPr lang="en-US" b="0" i="0" dirty="0" smtClean="0">
                        <a:latin typeface="Cambria Math" panose="02040503050406030204" pitchFamily="18" charset="0"/>
                      </a:rPr>
                      <m:t>∗</m:t>
                    </m:r>
                    <m:nary>
                      <m:naryPr>
                        <m:chr m:val="∑"/>
                        <m:subHide m:val="on"/>
                        <m:supHide m:val="on"/>
                        <m:ctrlPr>
                          <a:rPr lang="en-US" i="1" dirty="0" smtClean="0">
                            <a:latin typeface="Cambria Math" panose="02040503050406030204" pitchFamily="18" charset="0"/>
                          </a:rPr>
                        </m:ctrlPr>
                      </m:naryPr>
                      <m:sub/>
                      <m:sup/>
                      <m:e>
                        <m:d>
                          <m:dPr>
                            <m:begChr m:val="|"/>
                            <m:endChr m:val="|"/>
                            <m:ctrlPr>
                              <a:rPr lang="en-US" i="1" dirty="0" smtClean="0">
                                <a:latin typeface="Cambria Math" panose="02040503050406030204" pitchFamily="18" charset="0"/>
                              </a:rPr>
                            </m:ctrlPr>
                          </m:dPr>
                          <m:e>
                            <m:r>
                              <a:rPr lang="en-US" b="0" i="1" dirty="0" smtClean="0">
                                <a:latin typeface="Cambria Math" panose="02040503050406030204" pitchFamily="18" charset="0"/>
                              </a:rPr>
                              <m:t>𝑤</m:t>
                            </m:r>
                          </m:e>
                        </m:d>
                      </m:e>
                    </m:nary>
                  </m:oMath>
                </a14:m>
                <a:endParaRPr lang="en-US" dirty="0"/>
              </a:p>
              <a:p>
                <a:pPr lvl="3"/>
                <a:r>
                  <a:rPr lang="el-GR" dirty="0">
                    <a:latin typeface="Garamond" panose="02020404030301010803" pitchFamily="18" charset="0"/>
                    <a:cs typeface="Times New Roman" panose="02020603050405020304" pitchFamily="18" charset="0"/>
                  </a:rPr>
                  <a:t>α</a:t>
                </a:r>
                <a:r>
                  <a:rPr lang="en-US" dirty="0"/>
                  <a:t> is a hyperparameter used to adjust how fast the weights change (in the case of logistic regression, this is the c parameter)</a:t>
                </a:r>
              </a:p>
              <a:p>
                <a:pPr lvl="4"/>
                <a:r>
                  <a:rPr lang="el-GR" dirty="0">
                    <a:latin typeface="Garamond" panose="02020404030301010803" pitchFamily="18" charset="0"/>
                    <a:cs typeface="Times New Roman" panose="02020603050405020304" pitchFamily="18" charset="0"/>
                  </a:rPr>
                  <a:t>α</a:t>
                </a:r>
                <a:r>
                  <a:rPr lang="en-US" dirty="0"/>
                  <a:t> = 1/c</a:t>
                </a:r>
              </a:p>
              <a:p>
                <a:pPr lvl="3"/>
                <a:r>
                  <a:rPr lang="en-US" dirty="0"/>
                  <a:t>w is the weight of a feature</a:t>
                </a:r>
              </a:p>
              <a:p>
                <a:pPr lvl="2"/>
                <a:r>
                  <a:rPr lang="en-US" dirty="0"/>
                  <a:t>Can cause the weights for features to go to </a:t>
                </a:r>
                <a:r>
                  <a:rPr lang="en-US" dirty="0">
                    <a:latin typeface="Consolas" panose="020B0609020204030204" pitchFamily="49" charset="0"/>
                  </a:rPr>
                  <a:t>0</a:t>
                </a:r>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4168999125"/>
      </p:ext>
    </p:extLst>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L2 Regularization:</a:t>
                </a:r>
              </a:p>
              <a:p>
                <a:pPr lvl="2"/>
                <a:r>
                  <a:rPr lang="en-US" dirty="0"/>
                  <a:t>r = </a:t>
                </a:r>
                <a:r>
                  <a:rPr lang="el-GR" dirty="0">
                    <a:latin typeface="Garamond" panose="02020404030301010803" pitchFamily="18" charset="0"/>
                    <a:cs typeface="Times New Roman" panose="02020603050405020304" pitchFamily="18" charset="0"/>
                  </a:rPr>
                  <a:t>α </a:t>
                </a:r>
                <a14:m>
                  <m:oMath xmlns:m="http://schemas.openxmlformats.org/officeDocument/2006/math">
                    <m:r>
                      <a:rPr lang="en-US" b="0" i="0"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nary>
                      <m:naryPr>
                        <m:chr m:val="∑"/>
                        <m:subHide m:val="on"/>
                        <m:supHide m:val="on"/>
                        <m:ctrlPr>
                          <a:rPr lang="en-US" i="1" dirty="0" smtClean="0">
                            <a:latin typeface="Cambria Math" panose="02040503050406030204" pitchFamily="18" charset="0"/>
                          </a:rPr>
                        </m:ctrlPr>
                      </m:naryPr>
                      <m:sub/>
                      <m:sup/>
                      <m:e>
                        <m:r>
                          <a:rPr lang="en-US" b="0" i="1" dirty="0" smtClean="0">
                            <a:latin typeface="Cambria Math" panose="02040503050406030204" pitchFamily="18" charset="0"/>
                          </a:rPr>
                          <m:t>𝑤</m:t>
                        </m:r>
                      </m:e>
                    </m:nary>
                  </m:oMath>
                </a14:m>
                <a:r>
                  <a:rPr lang="en-US" baseline="30000" dirty="0"/>
                  <a:t>2</a:t>
                </a:r>
              </a:p>
              <a:p>
                <a:pPr lvl="3"/>
                <a:r>
                  <a:rPr lang="el-GR" dirty="0">
                    <a:latin typeface="Garamond" panose="02020404030301010803" pitchFamily="18" charset="0"/>
                    <a:cs typeface="Times New Roman" panose="02020603050405020304" pitchFamily="18" charset="0"/>
                  </a:rPr>
                  <a:t>α</a:t>
                </a:r>
                <a:r>
                  <a:rPr lang="en-US" dirty="0"/>
                  <a:t> is a hyperparameter used to adjust how fast the weights change </a:t>
                </a:r>
              </a:p>
              <a:p>
                <a:pPr lvl="4"/>
                <a:r>
                  <a:rPr lang="en-US" dirty="0"/>
                  <a:t>This is the c parameter in logistic regression</a:t>
                </a:r>
              </a:p>
              <a:p>
                <a:pPr lvl="4"/>
                <a:r>
                  <a:rPr lang="el-GR" dirty="0">
                    <a:latin typeface="Garamond" panose="02020404030301010803" pitchFamily="18" charset="0"/>
                    <a:cs typeface="Times New Roman" panose="02020603050405020304" pitchFamily="18" charset="0"/>
                  </a:rPr>
                  <a:t>α</a:t>
                </a:r>
                <a:r>
                  <a:rPr lang="en-US" dirty="0">
                    <a:latin typeface="Garamond" panose="02020404030301010803" pitchFamily="18" charset="0"/>
                    <a:cs typeface="Times New Roman" panose="02020603050405020304" pitchFamily="18" charset="0"/>
                  </a:rPr>
                  <a:t> = 1/c</a:t>
                </a:r>
                <a:endParaRPr lang="en-US" dirty="0"/>
              </a:p>
              <a:p>
                <a:pPr lvl="3"/>
                <a:r>
                  <a:rPr lang="en-US" dirty="0"/>
                  <a:t>w is the weight of a feature</a:t>
                </a:r>
                <a:endParaRPr lang="en-US" baseline="30000" dirty="0"/>
              </a:p>
              <a:p>
                <a:pPr lvl="2"/>
                <a:r>
                  <a:rPr lang="en-US" dirty="0"/>
                  <a:t>Weights for features cannot go to zero, but can get as close as needed</a:t>
                </a:r>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290945555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Regressor</a:t>
            </a:r>
          </a:p>
          <a:p>
            <a:pPr lvl="1"/>
            <a:r>
              <a:rPr lang="en-US" dirty="0"/>
              <a:t>The trainers used to build models that predict outcomes for regression problems.</a:t>
            </a:r>
          </a:p>
          <a:p>
            <a:pPr lvl="1"/>
            <a:r>
              <a:rPr lang="en-US" dirty="0"/>
              <a:t>Problems were we are predicting a quantity within a range of values.</a:t>
            </a:r>
          </a:p>
          <a:p>
            <a:pPr lvl="2"/>
            <a:r>
              <a:rPr lang="en-US" dirty="0"/>
              <a:t>i.e. Predicting the median household income in the future.</a:t>
            </a:r>
          </a:p>
          <a:p>
            <a:pPr lvl="2"/>
            <a:r>
              <a:rPr lang="en-US" dirty="0"/>
              <a:t>How much thrust  a new engine model will have.</a:t>
            </a:r>
          </a:p>
          <a:p>
            <a:pPr lvl="1"/>
            <a:r>
              <a:rPr lang="en-US" dirty="0"/>
              <a:t>This is the scaffolding for our model.</a:t>
            </a:r>
          </a:p>
          <a:p>
            <a:endParaRPr lang="en-US" dirty="0"/>
          </a:p>
          <a:p>
            <a:pPr lvl="2"/>
            <a:endParaRPr lang="en-US" dirty="0"/>
          </a:p>
          <a:p>
            <a:endParaRPr lang="en-US" dirty="0"/>
          </a:p>
        </p:txBody>
      </p:sp>
    </p:spTree>
    <p:extLst>
      <p:ext uri="{BB962C8B-B14F-4D97-AF65-F5344CB8AC3E}">
        <p14:creationId xmlns:p14="http://schemas.microsoft.com/office/powerpoint/2010/main" val="528904592"/>
      </p:ext>
    </p:extLst>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Regularization</a:t>
            </a:r>
          </a:p>
          <a:p>
            <a:pPr lvl="1"/>
            <a:r>
              <a:rPr lang="en-US" dirty="0"/>
              <a:t>The general effect of regularization is to flatten a curve between all the data points.</a:t>
            </a:r>
          </a:p>
          <a:p>
            <a:pPr lvl="2"/>
            <a:r>
              <a:rPr lang="en-US" dirty="0"/>
              <a:t>Causes the model to better generalize to the data.</a:t>
            </a:r>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730438719"/>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The cost function can change, and regularization can still be applied.</a:t>
                </a:r>
              </a:p>
              <a:p>
                <a:pPr lvl="1"/>
                <a:r>
                  <a:rPr lang="en-US" dirty="0"/>
                  <a:t>We used MSE as an example for this section:</a:t>
                </a:r>
              </a:p>
              <a:p>
                <a:pPr lvl="2"/>
                <a:r>
                  <a:rPr lang="en-US" dirty="0"/>
                  <a:t>J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m:rPr>
                                        <m:nor/>
                                      </m:rPr>
                                      <a:rPr lang="en-US" dirty="0"/>
                                      <m:t>Ŷ</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oMath>
                </a14:m>
                <a:r>
                  <a:rPr lang="en-US" dirty="0"/>
                  <a:t> + r</a:t>
                </a:r>
              </a:p>
              <a:p>
                <a:pPr lvl="1"/>
                <a:r>
                  <a:rPr lang="en-US" dirty="0"/>
                  <a:t>Ordinary Least Squares is another cost function that can be used:</a:t>
                </a:r>
              </a:p>
              <a:p>
                <a:pPr lvl="2"/>
                <a:r>
                  <a:rPr lang="en-US" dirty="0"/>
                  <a:t>J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m:rPr>
                                        <m:nor/>
                                      </m:rPr>
                                      <a:rPr lang="en-US" dirty="0"/>
                                      <m:t>Ŷ</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oMath>
                </a14:m>
                <a:r>
                  <a:rPr lang="en-US" dirty="0"/>
                  <a:t> + r</a:t>
                </a:r>
              </a:p>
              <a:p>
                <a:pPr lvl="2"/>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b="-9299"/>
                </a:stretch>
              </a:blipFill>
            </p:spPr>
            <p:txBody>
              <a:bodyPr/>
              <a:lstStyle/>
              <a:p>
                <a:r>
                  <a:rPr lang="en-US">
                    <a:noFill/>
                  </a:rPr>
                  <a:t> </a:t>
                </a:r>
              </a:p>
            </p:txBody>
          </p:sp>
        </mc:Fallback>
      </mc:AlternateContent>
    </p:spTree>
    <p:extLst>
      <p:ext uri="{BB962C8B-B14F-4D97-AF65-F5344CB8AC3E}">
        <p14:creationId xmlns:p14="http://schemas.microsoft.com/office/powerpoint/2010/main" val="534909738"/>
      </p:ext>
    </p:extLst>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Support Vector Machine (SVM) Classifiers</a:t>
            </a:r>
          </a:p>
          <a:p>
            <a:pPr lvl="1"/>
            <a:r>
              <a:rPr lang="en-US" dirty="0"/>
              <a:t>Useful for small, complex datasets</a:t>
            </a:r>
          </a:p>
          <a:p>
            <a:pPr lvl="1"/>
            <a:r>
              <a:rPr lang="en-US" dirty="0"/>
              <a:t>Types</a:t>
            </a:r>
          </a:p>
          <a:p>
            <a:pPr lvl="2"/>
            <a:r>
              <a:rPr lang="en-US" dirty="0"/>
              <a:t>Linear</a:t>
            </a:r>
          </a:p>
          <a:p>
            <a:pPr lvl="3"/>
            <a:r>
              <a:rPr lang="en-US" dirty="0"/>
              <a:t>Create boundary line by maximizing distance between two classes.</a:t>
            </a:r>
          </a:p>
          <a:p>
            <a:pPr lvl="2"/>
            <a:r>
              <a:rPr lang="en-US" dirty="0"/>
              <a:t>Nonlinear</a:t>
            </a:r>
          </a:p>
          <a:p>
            <a:pPr lvl="3"/>
            <a:r>
              <a:rPr lang="en-US" dirty="0"/>
              <a:t>Use feature engineering to generate more features</a:t>
            </a:r>
          </a:p>
          <a:p>
            <a:pPr lvl="2"/>
            <a:endParaRPr lang="en-US" dirty="0"/>
          </a:p>
          <a:p>
            <a:endParaRPr lang="en-US" dirty="0"/>
          </a:p>
        </p:txBody>
      </p:sp>
    </p:spTree>
    <p:extLst>
      <p:ext uri="{BB962C8B-B14F-4D97-AF65-F5344CB8AC3E}">
        <p14:creationId xmlns:p14="http://schemas.microsoft.com/office/powerpoint/2010/main" val="3528512833"/>
      </p:ext>
    </p:extLst>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Linear SVM</a:t>
            </a:r>
          </a:p>
          <a:p>
            <a:pPr lvl="1"/>
            <a:r>
              <a:rPr lang="en-US" dirty="0"/>
              <a:t>Attempts to create decision boundaries that maximize the space between the two closest samples.</a:t>
            </a:r>
          </a:p>
          <a:p>
            <a:pPr lvl="1"/>
            <a:endParaRPr lang="en-US" dirty="0"/>
          </a:p>
          <a:p>
            <a:pPr lvl="2"/>
            <a:endParaRPr lang="en-US" dirty="0"/>
          </a:p>
          <a:p>
            <a:endParaRPr lang="en-US" dirty="0"/>
          </a:p>
        </p:txBody>
      </p:sp>
    </p:spTree>
    <p:extLst>
      <p:ext uri="{BB962C8B-B14F-4D97-AF65-F5344CB8AC3E}">
        <p14:creationId xmlns:p14="http://schemas.microsoft.com/office/powerpoint/2010/main" val="3971906196"/>
      </p:ext>
    </p:extLst>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Linear SVM</a:t>
            </a:r>
          </a:p>
          <a:p>
            <a:pPr lvl="1"/>
            <a:r>
              <a:rPr lang="en-US" dirty="0"/>
              <a:t>The left figure below shows individual linear classifier boundaries for multiple models</a:t>
            </a:r>
          </a:p>
          <a:p>
            <a:pPr lvl="1"/>
            <a:r>
              <a:rPr lang="en-US" dirty="0"/>
              <a:t>The right figure shows the boundary for a linear SVM.</a:t>
            </a:r>
          </a:p>
          <a:p>
            <a:pPr lvl="2"/>
            <a:endParaRPr lang="en-US" dirty="0"/>
          </a:p>
          <a:p>
            <a:endParaRPr lang="en-US" dirty="0"/>
          </a:p>
        </p:txBody>
      </p:sp>
      <p:pic>
        <p:nvPicPr>
          <p:cNvPr id="5" name="Picture 4">
            <a:extLst>
              <a:ext uri="{FF2B5EF4-FFF2-40B4-BE49-F238E27FC236}">
                <a16:creationId xmlns:a16="http://schemas.microsoft.com/office/drawing/2014/main" id="{18CDF62A-27BB-49BB-8902-0B83A9CB9C9C}"/>
              </a:ext>
            </a:extLst>
          </p:cNvPr>
          <p:cNvPicPr>
            <a:picLocks noChangeAspect="1"/>
          </p:cNvPicPr>
          <p:nvPr/>
        </p:nvPicPr>
        <p:blipFill>
          <a:blip r:embed="rId6"/>
          <a:stretch>
            <a:fillRect/>
          </a:stretch>
        </p:blipFill>
        <p:spPr>
          <a:xfrm>
            <a:off x="342900" y="4585783"/>
            <a:ext cx="8458200" cy="1997579"/>
          </a:xfrm>
          <a:prstGeom prst="rect">
            <a:avLst/>
          </a:prstGeom>
        </p:spPr>
      </p:pic>
      <p:sp>
        <p:nvSpPr>
          <p:cNvPr id="6" name="TextBox 5">
            <a:extLst>
              <a:ext uri="{FF2B5EF4-FFF2-40B4-BE49-F238E27FC236}">
                <a16:creationId xmlns:a16="http://schemas.microsoft.com/office/drawing/2014/main" id="{F2284B68-974C-4043-B23C-31B99E4BE8CB}"/>
              </a:ext>
            </a:extLst>
          </p:cNvPr>
          <p:cNvSpPr txBox="1"/>
          <p:nvPr/>
        </p:nvSpPr>
        <p:spPr>
          <a:xfrm>
            <a:off x="8769350" y="6214030"/>
            <a:ext cx="914400"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1750059257"/>
      </p:ext>
    </p:extLst>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Linear SVM</a:t>
            </a:r>
          </a:p>
          <a:p>
            <a:pPr lvl="1"/>
            <a:r>
              <a:rPr lang="en-US" dirty="0"/>
              <a:t>Support Vectors</a:t>
            </a:r>
          </a:p>
          <a:p>
            <a:pPr lvl="2"/>
            <a:r>
              <a:rPr lang="en-US" dirty="0"/>
              <a:t>The points that generate the margin lines.</a:t>
            </a:r>
          </a:p>
          <a:p>
            <a:pPr lvl="1"/>
            <a:r>
              <a:rPr lang="en-US" dirty="0"/>
              <a:t>Margin Violations</a:t>
            </a:r>
          </a:p>
          <a:p>
            <a:pPr lvl="2"/>
            <a:r>
              <a:rPr lang="en-US" dirty="0"/>
              <a:t>Data points that are within the margins (dashed lines), even if they are on the correct side of the boundary.</a:t>
            </a:r>
          </a:p>
          <a:p>
            <a:pPr lvl="2"/>
            <a:endParaRPr lang="en-US" dirty="0"/>
          </a:p>
          <a:p>
            <a:endParaRPr lang="en-US" dirty="0"/>
          </a:p>
        </p:txBody>
      </p:sp>
      <p:sp>
        <p:nvSpPr>
          <p:cNvPr id="6" name="TextBox 5">
            <a:extLst>
              <a:ext uri="{FF2B5EF4-FFF2-40B4-BE49-F238E27FC236}">
                <a16:creationId xmlns:a16="http://schemas.microsoft.com/office/drawing/2014/main" id="{F2284B68-974C-4043-B23C-31B99E4BE8CB}"/>
              </a:ext>
            </a:extLst>
          </p:cNvPr>
          <p:cNvSpPr txBox="1"/>
          <p:nvPr/>
        </p:nvSpPr>
        <p:spPr>
          <a:xfrm>
            <a:off x="8769350" y="6276447"/>
            <a:ext cx="914400" cy="369332"/>
          </a:xfrm>
          <a:prstGeom prst="rect">
            <a:avLst/>
          </a:prstGeom>
          <a:noFill/>
        </p:spPr>
        <p:txBody>
          <a:bodyPr wrap="square" rtlCol="0">
            <a:spAutoFit/>
          </a:bodyPr>
          <a:lstStyle/>
          <a:p>
            <a:r>
              <a:rPr lang="en-US" dirty="0"/>
              <a:t>(4)</a:t>
            </a:r>
          </a:p>
        </p:txBody>
      </p:sp>
      <p:pic>
        <p:nvPicPr>
          <p:cNvPr id="7" name="Picture 6">
            <a:extLst>
              <a:ext uri="{FF2B5EF4-FFF2-40B4-BE49-F238E27FC236}">
                <a16:creationId xmlns:a16="http://schemas.microsoft.com/office/drawing/2014/main" id="{1BA8933F-015D-45F6-9BF3-0CE8BF2B60B8}"/>
              </a:ext>
            </a:extLst>
          </p:cNvPr>
          <p:cNvPicPr>
            <a:picLocks noChangeAspect="1"/>
          </p:cNvPicPr>
          <p:nvPr/>
        </p:nvPicPr>
        <p:blipFill>
          <a:blip r:embed="rId6"/>
          <a:stretch>
            <a:fillRect/>
          </a:stretch>
        </p:blipFill>
        <p:spPr>
          <a:xfrm>
            <a:off x="368300" y="4495800"/>
            <a:ext cx="8401050" cy="2188591"/>
          </a:xfrm>
          <a:prstGeom prst="rect">
            <a:avLst/>
          </a:prstGeom>
        </p:spPr>
      </p:pic>
    </p:spTree>
    <p:extLst>
      <p:ext uri="{BB962C8B-B14F-4D97-AF65-F5344CB8AC3E}">
        <p14:creationId xmlns:p14="http://schemas.microsoft.com/office/powerpoint/2010/main" val="2147914896"/>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Linear SVM</a:t>
            </a:r>
          </a:p>
          <a:p>
            <a:pPr lvl="1"/>
            <a:r>
              <a:rPr lang="en-US" dirty="0"/>
              <a:t>Regularization</a:t>
            </a:r>
          </a:p>
          <a:p>
            <a:pPr lvl="2"/>
            <a:r>
              <a:rPr lang="en-US" dirty="0"/>
              <a:t>Linear SVM’s use the c hyperparameter</a:t>
            </a:r>
          </a:p>
          <a:p>
            <a:pPr lvl="2"/>
            <a:r>
              <a:rPr lang="en-US" dirty="0"/>
              <a:t>The c value changes the width of the margins from the boundary condition.</a:t>
            </a:r>
          </a:p>
          <a:p>
            <a:pPr lvl="2"/>
            <a:r>
              <a:rPr lang="en-US" dirty="0"/>
              <a:t>Smaller c values increase the margins, which generalizes more</a:t>
            </a:r>
          </a:p>
          <a:p>
            <a:pPr lvl="2"/>
            <a:endParaRPr lang="en-US" dirty="0"/>
          </a:p>
          <a:p>
            <a:endParaRPr lang="en-US" dirty="0"/>
          </a:p>
        </p:txBody>
      </p:sp>
    </p:spTree>
    <p:extLst>
      <p:ext uri="{BB962C8B-B14F-4D97-AF65-F5344CB8AC3E}">
        <p14:creationId xmlns:p14="http://schemas.microsoft.com/office/powerpoint/2010/main" val="1049827113"/>
      </p:ext>
    </p:extLst>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lnSpcReduction="10000"/>
          </a:bodyPr>
          <a:lstStyle/>
          <a:p>
            <a:r>
              <a:rPr lang="en-US" dirty="0"/>
              <a:t>Linear SVM</a:t>
            </a:r>
          </a:p>
          <a:p>
            <a:pPr lvl="1"/>
            <a:r>
              <a:rPr lang="en-US" dirty="0"/>
              <a:t>Regularization</a:t>
            </a:r>
          </a:p>
          <a:p>
            <a:pPr lvl="2"/>
            <a:r>
              <a:rPr lang="en-US" dirty="0"/>
              <a:t>Smaller c values </a:t>
            </a:r>
          </a:p>
          <a:p>
            <a:pPr lvl="3"/>
            <a:r>
              <a:rPr lang="en-US" dirty="0"/>
              <a:t>Increase the margins</a:t>
            </a:r>
          </a:p>
          <a:p>
            <a:pPr lvl="3"/>
            <a:r>
              <a:rPr lang="en-US" dirty="0"/>
              <a:t>More generalized</a:t>
            </a:r>
          </a:p>
          <a:p>
            <a:pPr lvl="3"/>
            <a:r>
              <a:rPr lang="en-US" dirty="0"/>
              <a:t>More margin violations</a:t>
            </a:r>
          </a:p>
          <a:p>
            <a:pPr lvl="2"/>
            <a:r>
              <a:rPr lang="en-US" dirty="0"/>
              <a:t>Larger c values</a:t>
            </a:r>
          </a:p>
          <a:p>
            <a:pPr lvl="3"/>
            <a:r>
              <a:rPr lang="en-US" dirty="0"/>
              <a:t>Smaller margins</a:t>
            </a:r>
          </a:p>
          <a:p>
            <a:pPr lvl="3"/>
            <a:r>
              <a:rPr lang="en-US" dirty="0"/>
              <a:t>Fewer margin violations</a:t>
            </a:r>
          </a:p>
          <a:p>
            <a:pPr lvl="3"/>
            <a:r>
              <a:rPr lang="en-US" dirty="0"/>
              <a:t>Less generalization</a:t>
            </a:r>
          </a:p>
          <a:p>
            <a:pPr lvl="3"/>
            <a:r>
              <a:rPr lang="en-US" dirty="0"/>
              <a:t>Higher chance of overfitting to training data</a:t>
            </a:r>
          </a:p>
          <a:p>
            <a:endParaRPr lang="en-US" dirty="0"/>
          </a:p>
        </p:txBody>
      </p:sp>
    </p:spTree>
    <p:extLst>
      <p:ext uri="{BB962C8B-B14F-4D97-AF65-F5344CB8AC3E}">
        <p14:creationId xmlns:p14="http://schemas.microsoft.com/office/powerpoint/2010/main" val="3863684695"/>
      </p:ext>
    </p:extLst>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Linear SVM</a:t>
            </a:r>
          </a:p>
          <a:p>
            <a:pPr lvl="1"/>
            <a:r>
              <a:rPr lang="en-US" dirty="0"/>
              <a:t>Regularization</a:t>
            </a:r>
          </a:p>
          <a:p>
            <a:endParaRPr lang="en-US" dirty="0"/>
          </a:p>
        </p:txBody>
      </p:sp>
      <p:sp>
        <p:nvSpPr>
          <p:cNvPr id="6" name="TextBox 5">
            <a:extLst>
              <a:ext uri="{FF2B5EF4-FFF2-40B4-BE49-F238E27FC236}">
                <a16:creationId xmlns:a16="http://schemas.microsoft.com/office/drawing/2014/main" id="{F2284B68-974C-4043-B23C-31B99E4BE8CB}"/>
              </a:ext>
            </a:extLst>
          </p:cNvPr>
          <p:cNvSpPr txBox="1"/>
          <p:nvPr/>
        </p:nvSpPr>
        <p:spPr>
          <a:xfrm>
            <a:off x="8772525" y="6214030"/>
            <a:ext cx="914400" cy="369332"/>
          </a:xfrm>
          <a:prstGeom prst="rect">
            <a:avLst/>
          </a:prstGeom>
          <a:noFill/>
        </p:spPr>
        <p:txBody>
          <a:bodyPr wrap="square" rtlCol="0">
            <a:spAutoFit/>
          </a:bodyPr>
          <a:lstStyle/>
          <a:p>
            <a:r>
              <a:rPr lang="en-US" dirty="0"/>
              <a:t>(4)</a:t>
            </a:r>
          </a:p>
        </p:txBody>
      </p:sp>
      <p:pic>
        <p:nvPicPr>
          <p:cNvPr id="5" name="Picture 4">
            <a:extLst>
              <a:ext uri="{FF2B5EF4-FFF2-40B4-BE49-F238E27FC236}">
                <a16:creationId xmlns:a16="http://schemas.microsoft.com/office/drawing/2014/main" id="{1142D22F-E049-48CF-B6AD-D7ABA859947F}"/>
              </a:ext>
            </a:extLst>
          </p:cNvPr>
          <p:cNvPicPr>
            <a:picLocks noChangeAspect="1"/>
          </p:cNvPicPr>
          <p:nvPr/>
        </p:nvPicPr>
        <p:blipFill>
          <a:blip r:embed="rId6"/>
          <a:stretch>
            <a:fillRect/>
          </a:stretch>
        </p:blipFill>
        <p:spPr>
          <a:xfrm>
            <a:off x="371475" y="4394771"/>
            <a:ext cx="8401050" cy="2188591"/>
          </a:xfrm>
          <a:prstGeom prst="rect">
            <a:avLst/>
          </a:prstGeom>
        </p:spPr>
      </p:pic>
    </p:spTree>
    <p:extLst>
      <p:ext uri="{BB962C8B-B14F-4D97-AF65-F5344CB8AC3E}">
        <p14:creationId xmlns:p14="http://schemas.microsoft.com/office/powerpoint/2010/main" val="2993673609"/>
      </p:ext>
    </p:extLst>
  </p:cSld>
  <p:clrMapOvr>
    <a:overrideClrMapping bg1="lt1" tx1="dk1" bg2="lt2" tx2="dk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Example</a:t>
            </a:r>
          </a:p>
          <a:p>
            <a:pPr lvl="1"/>
            <a:r>
              <a:rPr lang="en-US" dirty="0"/>
              <a:t>Linear SVM</a:t>
            </a:r>
          </a:p>
          <a:p>
            <a:pPr lvl="2"/>
            <a:endParaRPr lang="en-US" dirty="0"/>
          </a:p>
          <a:p>
            <a:endParaRPr lang="en-US" dirty="0"/>
          </a:p>
        </p:txBody>
      </p:sp>
    </p:spTree>
    <p:extLst>
      <p:ext uri="{BB962C8B-B14F-4D97-AF65-F5344CB8AC3E}">
        <p14:creationId xmlns:p14="http://schemas.microsoft.com/office/powerpoint/2010/main" val="52801660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normAutofit fontScale="92500"/>
          </a:bodyPr>
          <a:lstStyle/>
          <a:p>
            <a:r>
              <a:rPr lang="en-US" dirty="0"/>
              <a:t>Regressor</a:t>
            </a:r>
          </a:p>
          <a:p>
            <a:pPr lvl="1"/>
            <a:r>
              <a:rPr lang="en-US" dirty="0"/>
              <a:t>In general, regressors predict by creating a function.</a:t>
            </a:r>
          </a:p>
          <a:p>
            <a:pPr lvl="1"/>
            <a:r>
              <a:rPr lang="en-US" dirty="0"/>
              <a:t>For linear regressors, the function is similar to the following:</a:t>
            </a:r>
          </a:p>
          <a:p>
            <a:pPr lvl="2"/>
            <a:r>
              <a:rPr lang="en-US" dirty="0" err="1"/>
              <a:t>Y</a:t>
            </a:r>
            <a:r>
              <a:rPr lang="en-US" baseline="-25000" dirty="0" err="1"/>
              <a:t>predict</a:t>
            </a:r>
            <a:r>
              <a:rPr lang="en-US" dirty="0"/>
              <a:t> = w</a:t>
            </a:r>
            <a:r>
              <a:rPr lang="en-US" baseline="-25000" dirty="0"/>
              <a:t>1</a:t>
            </a:r>
            <a:r>
              <a:rPr lang="en-US" dirty="0"/>
              <a:t>*f</a:t>
            </a:r>
            <a:r>
              <a:rPr lang="en-US" baseline="-25000" dirty="0"/>
              <a:t>1</a:t>
            </a:r>
            <a:r>
              <a:rPr lang="en-US" dirty="0"/>
              <a:t> + w</a:t>
            </a:r>
            <a:r>
              <a:rPr lang="en-US" baseline="-25000" dirty="0"/>
              <a:t>2</a:t>
            </a:r>
            <a:r>
              <a:rPr lang="en-US" dirty="0"/>
              <a:t>*f</a:t>
            </a:r>
            <a:r>
              <a:rPr lang="en-US" baseline="-25000" dirty="0"/>
              <a:t>2</a:t>
            </a:r>
            <a:r>
              <a:rPr lang="en-US" dirty="0"/>
              <a:t> + w</a:t>
            </a:r>
            <a:r>
              <a:rPr lang="en-US" baseline="-25000" dirty="0"/>
              <a:t>3</a:t>
            </a:r>
            <a:r>
              <a:rPr lang="en-US" dirty="0"/>
              <a:t>*f</a:t>
            </a:r>
            <a:r>
              <a:rPr lang="en-US" baseline="-25000" dirty="0"/>
              <a:t>3</a:t>
            </a:r>
            <a:r>
              <a:rPr lang="en-US" dirty="0"/>
              <a:t> + … + </a:t>
            </a:r>
            <a:r>
              <a:rPr lang="en-US" dirty="0" err="1"/>
              <a:t>w</a:t>
            </a:r>
            <a:r>
              <a:rPr lang="en-US" baseline="-25000" dirty="0" err="1"/>
              <a:t>n</a:t>
            </a:r>
            <a:r>
              <a:rPr lang="en-US" dirty="0"/>
              <a:t>*</a:t>
            </a:r>
            <a:r>
              <a:rPr lang="en-US" dirty="0" err="1"/>
              <a:t>f</a:t>
            </a:r>
            <a:r>
              <a:rPr lang="en-US" baseline="-25000" dirty="0" err="1"/>
              <a:t>n</a:t>
            </a:r>
            <a:r>
              <a:rPr lang="en-US" dirty="0"/>
              <a:t> + b + r</a:t>
            </a:r>
          </a:p>
          <a:p>
            <a:pPr lvl="3"/>
            <a:r>
              <a:rPr lang="en-US" dirty="0" err="1"/>
              <a:t>Y</a:t>
            </a:r>
            <a:r>
              <a:rPr lang="en-US" baseline="-25000" dirty="0" err="1"/>
              <a:t>predict</a:t>
            </a:r>
            <a:r>
              <a:rPr lang="en-US" dirty="0"/>
              <a:t> = predicted value for a given sample</a:t>
            </a:r>
          </a:p>
          <a:p>
            <a:pPr lvl="3"/>
            <a:r>
              <a:rPr lang="en-US" dirty="0"/>
              <a:t>w = weights</a:t>
            </a:r>
          </a:p>
          <a:p>
            <a:pPr lvl="3"/>
            <a:r>
              <a:rPr lang="en-US" dirty="0"/>
              <a:t>f = feature value</a:t>
            </a:r>
          </a:p>
          <a:p>
            <a:pPr lvl="3"/>
            <a:r>
              <a:rPr lang="en-US" dirty="0"/>
              <a:t>n = number of features</a:t>
            </a:r>
          </a:p>
          <a:p>
            <a:pPr lvl="3"/>
            <a:r>
              <a:rPr lang="en-US" dirty="0"/>
              <a:t>b = intercept of linear line</a:t>
            </a:r>
          </a:p>
          <a:p>
            <a:pPr lvl="3"/>
            <a:r>
              <a:rPr lang="en-US" dirty="0"/>
              <a:t>r = regularization parameter</a:t>
            </a:r>
          </a:p>
          <a:p>
            <a:pPr lvl="1"/>
            <a:endParaRPr lang="en-US" dirty="0"/>
          </a:p>
          <a:p>
            <a:pPr lvl="2"/>
            <a:endParaRPr lang="en-US" dirty="0"/>
          </a:p>
          <a:p>
            <a:endParaRPr lang="en-US" dirty="0"/>
          </a:p>
        </p:txBody>
      </p:sp>
    </p:spTree>
    <p:extLst>
      <p:ext uri="{BB962C8B-B14F-4D97-AF65-F5344CB8AC3E}">
        <p14:creationId xmlns:p14="http://schemas.microsoft.com/office/powerpoint/2010/main" val="4224757609"/>
      </p:ext>
    </p:extLst>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8861B-EF8D-4437-B5A7-BBDD28EE16EC}"/>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Use </a:t>
            </a:r>
            <a:r>
              <a:rPr lang="en-US" dirty="0" err="1"/>
              <a:t>LinearSVM</a:t>
            </a:r>
            <a:r>
              <a:rPr lang="en-US" dirty="0"/>
              <a:t>, adjusting C to see how this affects accuracy and generalization.</a:t>
            </a:r>
          </a:p>
          <a:p>
            <a:pPr lvl="1"/>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553289902"/>
      </p:ext>
    </p:extLst>
  </p:cSld>
  <p:clrMapOvr>
    <a:overrideClrMapping bg1="lt1" tx1="dk1" bg2="lt2" tx2="dk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Used when classes are not linearly separable.</a:t>
            </a:r>
          </a:p>
          <a:p>
            <a:pPr lvl="1"/>
            <a:r>
              <a:rPr lang="en-US" dirty="0"/>
              <a:t>Multiple ways to deal with this.</a:t>
            </a:r>
          </a:p>
          <a:p>
            <a:pPr lvl="1"/>
            <a:endParaRPr lang="en-US" dirty="0"/>
          </a:p>
          <a:p>
            <a:endParaRPr lang="en-US" dirty="0"/>
          </a:p>
        </p:txBody>
      </p:sp>
    </p:spTree>
    <p:extLst>
      <p:ext uri="{BB962C8B-B14F-4D97-AF65-F5344CB8AC3E}">
        <p14:creationId xmlns:p14="http://schemas.microsoft.com/office/powerpoint/2010/main" val="3886706820"/>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a:t>
            </a:r>
          </a:p>
          <a:p>
            <a:pPr lvl="2"/>
            <a:r>
              <a:rPr lang="en-US" dirty="0"/>
              <a:t>Adding more features can allow the data to be linearly separable.</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3348980918"/>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a:t>
            </a:r>
          </a:p>
          <a:p>
            <a:pPr lvl="2"/>
            <a:r>
              <a:rPr lang="en-US" dirty="0"/>
              <a:t>The right figure results from creating a new parameter based on the squared value of the x</a:t>
            </a:r>
            <a:r>
              <a:rPr lang="en-US" baseline="-25000" dirty="0"/>
              <a:t>1</a:t>
            </a:r>
            <a:r>
              <a:rPr lang="en-US" dirty="0"/>
              <a:t> parameter.</a:t>
            </a:r>
          </a:p>
          <a:p>
            <a:pPr marL="914400" lvl="2" indent="0">
              <a:buNone/>
            </a:pPr>
            <a:endParaRPr lang="en-US" dirty="0"/>
          </a:p>
          <a:p>
            <a:pPr lvl="2"/>
            <a:endParaRPr lang="en-US" dirty="0"/>
          </a:p>
          <a:p>
            <a:endParaRPr lang="en-US" dirty="0"/>
          </a:p>
        </p:txBody>
      </p:sp>
      <p:pic>
        <p:nvPicPr>
          <p:cNvPr id="5" name="Picture 4">
            <a:extLst>
              <a:ext uri="{FF2B5EF4-FFF2-40B4-BE49-F238E27FC236}">
                <a16:creationId xmlns:a16="http://schemas.microsoft.com/office/drawing/2014/main" id="{4541B1FE-57DD-4EA0-9E51-0DD7CE0952DF}"/>
              </a:ext>
            </a:extLst>
          </p:cNvPr>
          <p:cNvPicPr>
            <a:picLocks noChangeAspect="1"/>
          </p:cNvPicPr>
          <p:nvPr/>
        </p:nvPicPr>
        <p:blipFill>
          <a:blip r:embed="rId6"/>
          <a:stretch>
            <a:fillRect/>
          </a:stretch>
        </p:blipFill>
        <p:spPr>
          <a:xfrm>
            <a:off x="647700" y="3559214"/>
            <a:ext cx="7848600" cy="3055898"/>
          </a:xfrm>
          <a:prstGeom prst="rect">
            <a:avLst/>
          </a:prstGeom>
        </p:spPr>
      </p:pic>
      <p:sp>
        <p:nvSpPr>
          <p:cNvPr id="6" name="TextBox 5">
            <a:extLst>
              <a:ext uri="{FF2B5EF4-FFF2-40B4-BE49-F238E27FC236}">
                <a16:creationId xmlns:a16="http://schemas.microsoft.com/office/drawing/2014/main" id="{8F82A046-E067-4229-910A-347930954F5A}"/>
              </a:ext>
            </a:extLst>
          </p:cNvPr>
          <p:cNvSpPr txBox="1"/>
          <p:nvPr/>
        </p:nvSpPr>
        <p:spPr>
          <a:xfrm>
            <a:off x="8496300" y="6308725"/>
            <a:ext cx="914400"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2749911409"/>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a:t>
            </a:r>
          </a:p>
          <a:p>
            <a:pPr lvl="2"/>
            <a:r>
              <a:rPr lang="en-US" dirty="0"/>
              <a:t>This new feature allows for a linearly separable boundary between the two classes.</a:t>
            </a:r>
          </a:p>
          <a:p>
            <a:pPr marL="914400" lvl="2" indent="0">
              <a:buNone/>
            </a:pPr>
            <a:endParaRPr lang="en-US" dirty="0"/>
          </a:p>
          <a:p>
            <a:pPr lvl="2"/>
            <a:endParaRPr lang="en-US" dirty="0"/>
          </a:p>
          <a:p>
            <a:endParaRPr lang="en-US" dirty="0"/>
          </a:p>
        </p:txBody>
      </p:sp>
      <p:pic>
        <p:nvPicPr>
          <p:cNvPr id="5" name="Picture 4">
            <a:extLst>
              <a:ext uri="{FF2B5EF4-FFF2-40B4-BE49-F238E27FC236}">
                <a16:creationId xmlns:a16="http://schemas.microsoft.com/office/drawing/2014/main" id="{4541B1FE-57DD-4EA0-9E51-0DD7CE0952DF}"/>
              </a:ext>
            </a:extLst>
          </p:cNvPr>
          <p:cNvPicPr>
            <a:picLocks noChangeAspect="1"/>
          </p:cNvPicPr>
          <p:nvPr/>
        </p:nvPicPr>
        <p:blipFill>
          <a:blip r:embed="rId6"/>
          <a:stretch>
            <a:fillRect/>
          </a:stretch>
        </p:blipFill>
        <p:spPr>
          <a:xfrm>
            <a:off x="647700" y="3559214"/>
            <a:ext cx="7848600" cy="3055898"/>
          </a:xfrm>
          <a:prstGeom prst="rect">
            <a:avLst/>
          </a:prstGeom>
        </p:spPr>
      </p:pic>
      <p:sp>
        <p:nvSpPr>
          <p:cNvPr id="6" name="TextBox 5">
            <a:extLst>
              <a:ext uri="{FF2B5EF4-FFF2-40B4-BE49-F238E27FC236}">
                <a16:creationId xmlns:a16="http://schemas.microsoft.com/office/drawing/2014/main" id="{8F82A046-E067-4229-910A-347930954F5A}"/>
              </a:ext>
            </a:extLst>
          </p:cNvPr>
          <p:cNvSpPr txBox="1"/>
          <p:nvPr/>
        </p:nvSpPr>
        <p:spPr>
          <a:xfrm>
            <a:off x="8496300" y="6308725"/>
            <a:ext cx="914400"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926195346"/>
      </p:ext>
    </p:extLst>
  </p:cSld>
  <p:clrMapOvr>
    <a:overrideClrMapping bg1="lt1" tx1="dk1" bg2="lt2" tx2="dk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 transforms this (see reference 1):</a:t>
            </a:r>
          </a:p>
          <a:p>
            <a:pPr marL="914400" lvl="2" indent="0">
              <a:buNone/>
            </a:pPr>
            <a:endParaRPr lang="en-US" dirty="0"/>
          </a:p>
          <a:p>
            <a:pPr lvl="2"/>
            <a:endParaRPr lang="en-US" dirty="0"/>
          </a:p>
          <a:p>
            <a:endParaRPr lang="en-US" dirty="0"/>
          </a:p>
        </p:txBody>
      </p:sp>
      <p:pic>
        <p:nvPicPr>
          <p:cNvPr id="5" name="Picture 4">
            <a:extLst>
              <a:ext uri="{FF2B5EF4-FFF2-40B4-BE49-F238E27FC236}">
                <a16:creationId xmlns:a16="http://schemas.microsoft.com/office/drawing/2014/main" id="{0E65974A-2A2C-42A1-B46E-5C9A8A76F242}"/>
              </a:ext>
            </a:extLst>
          </p:cNvPr>
          <p:cNvPicPr>
            <a:picLocks noChangeAspect="1"/>
          </p:cNvPicPr>
          <p:nvPr/>
        </p:nvPicPr>
        <p:blipFill>
          <a:blip r:embed="rId6"/>
          <a:stretch>
            <a:fillRect/>
          </a:stretch>
        </p:blipFill>
        <p:spPr>
          <a:xfrm>
            <a:off x="1720453" y="2819400"/>
            <a:ext cx="5703093" cy="3849196"/>
          </a:xfrm>
          <a:prstGeom prst="rect">
            <a:avLst/>
          </a:prstGeom>
        </p:spPr>
      </p:pic>
      <p:sp>
        <p:nvSpPr>
          <p:cNvPr id="6" name="TextBox 5">
            <a:extLst>
              <a:ext uri="{FF2B5EF4-FFF2-40B4-BE49-F238E27FC236}">
                <a16:creationId xmlns:a16="http://schemas.microsoft.com/office/drawing/2014/main" id="{259A297C-C91A-4412-B83E-4887B6F85CDD}"/>
              </a:ext>
            </a:extLst>
          </p:cNvPr>
          <p:cNvSpPr txBox="1"/>
          <p:nvPr/>
        </p:nvSpPr>
        <p:spPr>
          <a:xfrm>
            <a:off x="7629723" y="6278627"/>
            <a:ext cx="914400"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634870421"/>
      </p:ext>
    </p:extLst>
  </p:cSld>
  <p:clrMapOvr>
    <a:overrideClrMapping bg1="lt1" tx1="dk1" bg2="lt2" tx2="dk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To this (see reference 1):</a:t>
            </a:r>
          </a:p>
          <a:p>
            <a:pPr marL="914400" lvl="2" indent="0">
              <a:buNone/>
            </a:pPr>
            <a:endParaRPr lang="en-US" dirty="0"/>
          </a:p>
          <a:p>
            <a:pPr lvl="2"/>
            <a:endParaRPr lang="en-US" dirty="0"/>
          </a:p>
          <a:p>
            <a:endParaRPr lang="en-US" dirty="0"/>
          </a:p>
        </p:txBody>
      </p:sp>
      <p:pic>
        <p:nvPicPr>
          <p:cNvPr id="6" name="Picture 5">
            <a:extLst>
              <a:ext uri="{FF2B5EF4-FFF2-40B4-BE49-F238E27FC236}">
                <a16:creationId xmlns:a16="http://schemas.microsoft.com/office/drawing/2014/main" id="{7842DFF7-2744-40EA-AF91-EFA6332CCB60}"/>
              </a:ext>
            </a:extLst>
          </p:cNvPr>
          <p:cNvPicPr>
            <a:picLocks noChangeAspect="1"/>
          </p:cNvPicPr>
          <p:nvPr/>
        </p:nvPicPr>
        <p:blipFill>
          <a:blip r:embed="rId6"/>
          <a:stretch>
            <a:fillRect/>
          </a:stretch>
        </p:blipFill>
        <p:spPr>
          <a:xfrm>
            <a:off x="1792650" y="2819400"/>
            <a:ext cx="5558699" cy="3763962"/>
          </a:xfrm>
          <a:prstGeom prst="rect">
            <a:avLst/>
          </a:prstGeom>
        </p:spPr>
      </p:pic>
      <p:sp>
        <p:nvSpPr>
          <p:cNvPr id="7" name="TextBox 6">
            <a:extLst>
              <a:ext uri="{FF2B5EF4-FFF2-40B4-BE49-F238E27FC236}">
                <a16:creationId xmlns:a16="http://schemas.microsoft.com/office/drawing/2014/main" id="{E65F438C-6518-4127-9298-87649602AA7D}"/>
              </a:ext>
            </a:extLst>
          </p:cNvPr>
          <p:cNvSpPr txBox="1"/>
          <p:nvPr/>
        </p:nvSpPr>
        <p:spPr>
          <a:xfrm>
            <a:off x="7629723" y="6278627"/>
            <a:ext cx="914400"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3212847762"/>
      </p:ext>
    </p:extLst>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a:t>
            </a:r>
          </a:p>
          <a:p>
            <a:pPr lvl="2"/>
            <a:r>
              <a:rPr lang="en-US" dirty="0"/>
              <a:t>Methods:</a:t>
            </a:r>
          </a:p>
          <a:p>
            <a:pPr lvl="3"/>
            <a:r>
              <a:rPr lang="en-US" dirty="0"/>
              <a:t>Polynomial</a:t>
            </a:r>
          </a:p>
          <a:p>
            <a:pPr lvl="3"/>
            <a:r>
              <a:rPr lang="en-US" dirty="0"/>
              <a:t>Similarity Function</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2285932957"/>
      </p:ext>
    </p:extLst>
  </p:cSld>
  <p:clrMapOvr>
    <a:overrideClrMapping bg1="lt1" tx1="dk1" bg2="lt2" tx2="dk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Nonlinear SVM</a:t>
                </a:r>
              </a:p>
              <a:p>
                <a:pPr lvl="1"/>
                <a:r>
                  <a:rPr lang="en-US" dirty="0"/>
                  <a:t>Feature Addition Using Polynomial Functions</a:t>
                </a:r>
              </a:p>
              <a:p>
                <a:pPr lvl="2"/>
                <a:r>
                  <a:rPr lang="en-US" dirty="0"/>
                  <a:t>Addition of features using a polynomial function with another feature as an input.</a:t>
                </a:r>
              </a:p>
              <a:p>
                <a:pPr lvl="2"/>
                <a:r>
                  <a:rPr lang="en-US" dirty="0"/>
                  <a:t>A polynomial function is of the form:</a:t>
                </a:r>
              </a:p>
              <a:p>
                <a:pPr lvl="2"/>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𝑛</m:t>
                            </m:r>
                          </m:sub>
                        </m:sSub>
                        <m:r>
                          <a:rPr lang="en-US" i="1">
                            <a:latin typeface="Cambria Math" panose="02040503050406030204" pitchFamily="18" charset="0"/>
                          </a:rPr>
                          <m:t>𝑥</m:t>
                        </m:r>
                      </m:e>
                      <m:sup>
                        <m:r>
                          <a:rPr lang="en-US" i="1">
                            <a:latin typeface="Cambria Math" panose="02040503050406030204" pitchFamily="18" charset="0"/>
                          </a:rPr>
                          <m:t>𝑛</m:t>
                        </m:r>
                      </m:sup>
                    </m:sSup>
                    <m:r>
                      <a:rPr lang="en-US" b="0" i="1" smtClean="0">
                        <a:latin typeface="Cambria Math" panose="02040503050406030204" pitchFamily="18" charset="0"/>
                      </a:rPr>
                      <m:t>+ </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i="1">
                            <a:latin typeface="Cambria Math" panose="02040503050406030204" pitchFamily="18" charset="0"/>
                          </a:rPr>
                          <m:t>𝑥</m:t>
                        </m:r>
                      </m:e>
                      <m:sup>
                        <m:r>
                          <a:rPr lang="en-US" i="1">
                            <a:latin typeface="Cambria Math" panose="02040503050406030204" pitchFamily="18" charset="0"/>
                          </a:rPr>
                          <m:t>𝑛</m:t>
                        </m:r>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−2</m:t>
                            </m:r>
                          </m:sub>
                        </m:sSub>
                        <m:r>
                          <a:rPr lang="en-US" i="1">
                            <a:latin typeface="Cambria Math" panose="02040503050406030204" pitchFamily="18" charset="0"/>
                          </a:rPr>
                          <m:t>𝑥</m:t>
                        </m:r>
                      </m:e>
                      <m:sup>
                        <m:r>
                          <a:rPr lang="en-US" i="1">
                            <a:latin typeface="Cambria Math" panose="02040503050406030204" pitchFamily="18" charset="0"/>
                          </a:rPr>
                          <m:t>𝑛</m:t>
                        </m:r>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i="1">
                            <a:latin typeface="Cambria Math" panose="02040503050406030204" pitchFamily="18" charset="0"/>
                          </a:rPr>
                          <m:t>𝑥</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r>
                          <a:rPr lang="en-US" i="1">
                            <a:latin typeface="Cambria Math" panose="02040503050406030204" pitchFamily="18" charset="0"/>
                          </a:rPr>
                          <m:t>𝑥</m:t>
                        </m:r>
                      </m:e>
                      <m:sup>
                        <m:r>
                          <a:rPr lang="en-US" b="0" i="1" smtClean="0">
                            <a:latin typeface="Cambria Math" panose="02040503050406030204" pitchFamily="18" charset="0"/>
                          </a:rPr>
                          <m:t>0</m:t>
                        </m:r>
                      </m:sup>
                    </m:sSup>
                    <m:r>
                      <a:rPr lang="en-US" b="0" i="1" smtClean="0">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e>
                    </m:nary>
                  </m:oMath>
                </a14:m>
                <a:endParaRPr lang="en-US" dirty="0"/>
              </a:p>
              <a:p>
                <a:pPr lvl="2"/>
                <a:r>
                  <a:rPr lang="en-US" dirty="0"/>
                  <a:t>The previous figures show graphical examples using polynomial functions.</a:t>
                </a:r>
              </a:p>
              <a:p>
                <a:pPr marL="914400" lvl="2" indent="0">
                  <a:buNone/>
                </a:pPr>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6"/>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305003810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lnSpcReduction="10000"/>
          </a:bodyPr>
          <a:lstStyle/>
          <a:p>
            <a:r>
              <a:rPr lang="en-US" dirty="0"/>
              <a:t>Nonlinear SVM</a:t>
            </a:r>
          </a:p>
          <a:p>
            <a:pPr lvl="1"/>
            <a:r>
              <a:rPr lang="en-US" dirty="0"/>
              <a:t>Feature Addition using Similarity Function</a:t>
            </a:r>
          </a:p>
          <a:p>
            <a:pPr lvl="2"/>
            <a:r>
              <a:rPr lang="en-US" dirty="0"/>
              <a:t>A similarity function is used vs a polynomial function.</a:t>
            </a:r>
          </a:p>
          <a:p>
            <a:pPr lvl="2"/>
            <a:r>
              <a:rPr lang="en-US" dirty="0"/>
              <a:t>The similarity function measures how much each  feature data point resembles a user-specified landmark.</a:t>
            </a:r>
          </a:p>
          <a:p>
            <a:pPr lvl="3"/>
            <a:r>
              <a:rPr lang="en-US" dirty="0"/>
              <a:t>The closer the data point is to a landmark, the higher the value from the similarity function.</a:t>
            </a:r>
          </a:p>
          <a:p>
            <a:pPr lvl="3"/>
            <a:r>
              <a:rPr lang="en-US" dirty="0"/>
              <a:t>Can select as many feature data points to be landmarks as desired, but this increases the amount of data to predict from.</a:t>
            </a:r>
          </a:p>
          <a:p>
            <a:pPr lvl="3"/>
            <a:r>
              <a:rPr lang="en-US" dirty="0"/>
              <a:t>The more landmarks chosen, the higher the linearity of the data since the number of dimensions increases.</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1455290538"/>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Model</a:t>
            </a:r>
          </a:p>
          <a:p>
            <a:pPr lvl="1"/>
            <a:r>
              <a:rPr lang="en-US" dirty="0"/>
              <a:t>The construct that is/will be trained and filled with data.</a:t>
            </a:r>
          </a:p>
          <a:p>
            <a:pPr lvl="1"/>
            <a:r>
              <a:rPr lang="en-US" dirty="0"/>
              <a:t>This is what will tell us what the “answer” is.</a:t>
            </a:r>
          </a:p>
          <a:p>
            <a:endParaRPr lang="en-US" dirty="0"/>
          </a:p>
          <a:p>
            <a:pPr lvl="2"/>
            <a:endParaRPr lang="en-US" dirty="0"/>
          </a:p>
          <a:p>
            <a:endParaRPr lang="en-US" dirty="0"/>
          </a:p>
        </p:txBody>
      </p:sp>
    </p:spTree>
    <p:extLst>
      <p:ext uri="{BB962C8B-B14F-4D97-AF65-F5344CB8AC3E}">
        <p14:creationId xmlns:p14="http://schemas.microsoft.com/office/powerpoint/2010/main" val="4212275978"/>
      </p:ext>
    </p:extLst>
  </p:cSld>
  <p:clrMapOvr>
    <a:overrideClrMapping bg1="lt1" tx1="dk1" bg2="lt2" tx2="dk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 using Similarity Function</a:t>
            </a:r>
          </a:p>
          <a:p>
            <a:pPr lvl="2"/>
            <a:r>
              <a:rPr lang="en-US" dirty="0"/>
              <a:t>The following example uses the Gaussian Radial Basis Function as the similarity function, as an example.</a:t>
            </a:r>
          </a:p>
          <a:p>
            <a:pPr marL="914400" lvl="2" indent="0">
              <a:buNone/>
            </a:pPr>
            <a:endParaRPr lang="en-US" dirty="0"/>
          </a:p>
          <a:p>
            <a:pPr lvl="2"/>
            <a:endParaRPr lang="en-US" dirty="0"/>
          </a:p>
          <a:p>
            <a:endParaRPr lang="en-US" dirty="0"/>
          </a:p>
        </p:txBody>
      </p:sp>
      <p:sp>
        <p:nvSpPr>
          <p:cNvPr id="4" name="TextBox 3">
            <a:extLst>
              <a:ext uri="{FF2B5EF4-FFF2-40B4-BE49-F238E27FC236}">
                <a16:creationId xmlns:a16="http://schemas.microsoft.com/office/drawing/2014/main" id="{64A0A3E9-F288-487A-919B-8A05755DD759}"/>
              </a:ext>
            </a:extLst>
          </p:cNvPr>
          <p:cNvSpPr txBox="1"/>
          <p:nvPr/>
        </p:nvSpPr>
        <p:spPr>
          <a:xfrm>
            <a:off x="8705850" y="6214030"/>
            <a:ext cx="523677" cy="369332"/>
          </a:xfrm>
          <a:prstGeom prst="rect">
            <a:avLst/>
          </a:prstGeom>
          <a:noFill/>
        </p:spPr>
        <p:txBody>
          <a:bodyPr wrap="square" rtlCol="0">
            <a:spAutoFit/>
          </a:bodyPr>
          <a:lstStyle/>
          <a:p>
            <a:r>
              <a:rPr lang="en-US" dirty="0"/>
              <a:t>(4)</a:t>
            </a:r>
          </a:p>
        </p:txBody>
      </p:sp>
      <p:pic>
        <p:nvPicPr>
          <p:cNvPr id="6" name="Picture 5">
            <a:extLst>
              <a:ext uri="{FF2B5EF4-FFF2-40B4-BE49-F238E27FC236}">
                <a16:creationId xmlns:a16="http://schemas.microsoft.com/office/drawing/2014/main" id="{1A5E47FE-CF95-4F1F-832C-6DC87391CA6F}"/>
              </a:ext>
            </a:extLst>
          </p:cNvPr>
          <p:cNvPicPr>
            <a:picLocks noChangeAspect="1"/>
          </p:cNvPicPr>
          <p:nvPr/>
        </p:nvPicPr>
        <p:blipFill>
          <a:blip r:embed="rId6"/>
          <a:stretch>
            <a:fillRect/>
          </a:stretch>
        </p:blipFill>
        <p:spPr>
          <a:xfrm>
            <a:off x="495300" y="3671434"/>
            <a:ext cx="8153400" cy="2911928"/>
          </a:xfrm>
          <a:prstGeom prst="rect">
            <a:avLst/>
          </a:prstGeom>
        </p:spPr>
      </p:pic>
    </p:spTree>
    <p:extLst>
      <p:ext uri="{BB962C8B-B14F-4D97-AF65-F5344CB8AC3E}">
        <p14:creationId xmlns:p14="http://schemas.microsoft.com/office/powerpoint/2010/main" val="941470061"/>
      </p:ext>
    </p:extLst>
  </p:cSld>
  <p:clrMapOvr>
    <a:overrideClrMapping bg1="lt1" tx1="dk1" bg2="lt2" tx2="dk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 using Similarity Function</a:t>
            </a:r>
          </a:p>
          <a:p>
            <a:pPr lvl="2"/>
            <a:r>
              <a:rPr lang="en-US" dirty="0"/>
              <a:t>The landmarks chosen here are -2 and 1.</a:t>
            </a:r>
          </a:p>
          <a:p>
            <a:pPr marL="914400" lvl="2" indent="0">
              <a:buNone/>
            </a:pPr>
            <a:endParaRPr lang="en-US" dirty="0"/>
          </a:p>
          <a:p>
            <a:pPr lvl="2"/>
            <a:endParaRPr lang="en-US" dirty="0"/>
          </a:p>
          <a:p>
            <a:endParaRPr lang="en-US" dirty="0"/>
          </a:p>
        </p:txBody>
      </p:sp>
      <p:sp>
        <p:nvSpPr>
          <p:cNvPr id="4" name="TextBox 3">
            <a:extLst>
              <a:ext uri="{FF2B5EF4-FFF2-40B4-BE49-F238E27FC236}">
                <a16:creationId xmlns:a16="http://schemas.microsoft.com/office/drawing/2014/main" id="{64A0A3E9-F288-487A-919B-8A05755DD759}"/>
              </a:ext>
            </a:extLst>
          </p:cNvPr>
          <p:cNvSpPr txBox="1"/>
          <p:nvPr/>
        </p:nvSpPr>
        <p:spPr>
          <a:xfrm>
            <a:off x="8705850" y="6214030"/>
            <a:ext cx="523677" cy="369332"/>
          </a:xfrm>
          <a:prstGeom prst="rect">
            <a:avLst/>
          </a:prstGeom>
          <a:noFill/>
        </p:spPr>
        <p:txBody>
          <a:bodyPr wrap="square" rtlCol="0">
            <a:spAutoFit/>
          </a:bodyPr>
          <a:lstStyle/>
          <a:p>
            <a:r>
              <a:rPr lang="en-US" dirty="0"/>
              <a:t>(4)</a:t>
            </a:r>
          </a:p>
        </p:txBody>
      </p:sp>
      <p:pic>
        <p:nvPicPr>
          <p:cNvPr id="6" name="Picture 5">
            <a:extLst>
              <a:ext uri="{FF2B5EF4-FFF2-40B4-BE49-F238E27FC236}">
                <a16:creationId xmlns:a16="http://schemas.microsoft.com/office/drawing/2014/main" id="{1A5E47FE-CF95-4F1F-832C-6DC87391CA6F}"/>
              </a:ext>
            </a:extLst>
          </p:cNvPr>
          <p:cNvPicPr>
            <a:picLocks noChangeAspect="1"/>
          </p:cNvPicPr>
          <p:nvPr/>
        </p:nvPicPr>
        <p:blipFill>
          <a:blip r:embed="rId6"/>
          <a:stretch>
            <a:fillRect/>
          </a:stretch>
        </p:blipFill>
        <p:spPr>
          <a:xfrm>
            <a:off x="495300" y="3671434"/>
            <a:ext cx="8153400" cy="2911928"/>
          </a:xfrm>
          <a:prstGeom prst="rect">
            <a:avLst/>
          </a:prstGeom>
        </p:spPr>
      </p:pic>
    </p:spTree>
    <p:extLst>
      <p:ext uri="{BB962C8B-B14F-4D97-AF65-F5344CB8AC3E}">
        <p14:creationId xmlns:p14="http://schemas.microsoft.com/office/powerpoint/2010/main" val="3424552278"/>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gamma (</a:t>
            </a:r>
            <a:r>
              <a:rPr lang="el-GR" dirty="0"/>
              <a:t>γ</a:t>
            </a:r>
            <a:r>
              <a:rPr lang="en-US" dirty="0"/>
              <a:t>) hyperparameter</a:t>
            </a:r>
          </a:p>
          <a:p>
            <a:pPr lvl="2"/>
            <a:r>
              <a:rPr lang="en-US" dirty="0"/>
              <a:t>Used for Gaussian RBF kernel</a:t>
            </a:r>
          </a:p>
          <a:p>
            <a:pPr lvl="2"/>
            <a:r>
              <a:rPr lang="en-US" dirty="0"/>
              <a:t>Causes width of bell curves to tighten</a:t>
            </a:r>
          </a:p>
          <a:p>
            <a:pPr lvl="2"/>
            <a:r>
              <a:rPr lang="en-US" dirty="0"/>
              <a:t>Causes decision boundary to wrap more tightly around the targeted class/landmarks.</a:t>
            </a:r>
          </a:p>
          <a:p>
            <a:pPr lvl="2"/>
            <a:r>
              <a:rPr lang="en-US" dirty="0"/>
              <a:t>Acts like the hyperparameter c</a:t>
            </a:r>
          </a:p>
          <a:p>
            <a:pPr lvl="2"/>
            <a:r>
              <a:rPr lang="en-US" dirty="0"/>
              <a:t>Higher values decrease generalization, and attempt to more exactly fit the data</a:t>
            </a:r>
          </a:p>
          <a:p>
            <a:pPr lvl="2"/>
            <a:r>
              <a:rPr lang="en-US" dirty="0"/>
              <a:t>Lower values increase generalization.</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1654282553"/>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gamma (</a:t>
            </a:r>
            <a:r>
              <a:rPr lang="el-GR" dirty="0"/>
              <a:t>γ</a:t>
            </a:r>
            <a:r>
              <a:rPr lang="en-US" dirty="0"/>
              <a:t>) </a:t>
            </a:r>
          </a:p>
          <a:p>
            <a:pPr marL="457200" lvl="1" indent="0">
              <a:buNone/>
            </a:pPr>
            <a:r>
              <a:rPr lang="en-US" dirty="0"/>
              <a:t>hyperparameter</a:t>
            </a:r>
          </a:p>
          <a:p>
            <a:pPr marL="914400" lvl="2" indent="0">
              <a:buNone/>
            </a:pPr>
            <a:endParaRPr lang="en-US" dirty="0"/>
          </a:p>
          <a:p>
            <a:pPr lvl="2"/>
            <a:endParaRPr lang="en-US" dirty="0"/>
          </a:p>
          <a:p>
            <a:endParaRPr lang="en-US" dirty="0"/>
          </a:p>
        </p:txBody>
      </p:sp>
      <p:sp>
        <p:nvSpPr>
          <p:cNvPr id="4" name="TextBox 3">
            <a:extLst>
              <a:ext uri="{FF2B5EF4-FFF2-40B4-BE49-F238E27FC236}">
                <a16:creationId xmlns:a16="http://schemas.microsoft.com/office/drawing/2014/main" id="{64A0A3E9-F288-487A-919B-8A05755DD759}"/>
              </a:ext>
            </a:extLst>
          </p:cNvPr>
          <p:cNvSpPr txBox="1"/>
          <p:nvPr/>
        </p:nvSpPr>
        <p:spPr>
          <a:xfrm>
            <a:off x="8705850" y="6214030"/>
            <a:ext cx="523677" cy="369332"/>
          </a:xfrm>
          <a:prstGeom prst="rect">
            <a:avLst/>
          </a:prstGeom>
          <a:noFill/>
        </p:spPr>
        <p:txBody>
          <a:bodyPr wrap="square" rtlCol="0">
            <a:spAutoFit/>
          </a:bodyPr>
          <a:lstStyle/>
          <a:p>
            <a:r>
              <a:rPr lang="en-US" dirty="0"/>
              <a:t>(4)</a:t>
            </a:r>
          </a:p>
        </p:txBody>
      </p:sp>
      <p:pic>
        <p:nvPicPr>
          <p:cNvPr id="8" name="Picture 7">
            <a:extLst>
              <a:ext uri="{FF2B5EF4-FFF2-40B4-BE49-F238E27FC236}">
                <a16:creationId xmlns:a16="http://schemas.microsoft.com/office/drawing/2014/main" id="{349FFF5F-4E17-4EAC-851F-0AD4BE19770A}"/>
              </a:ext>
            </a:extLst>
          </p:cNvPr>
          <p:cNvPicPr>
            <a:picLocks noChangeAspect="1"/>
          </p:cNvPicPr>
          <p:nvPr/>
        </p:nvPicPr>
        <p:blipFill>
          <a:blip r:embed="rId6"/>
          <a:stretch>
            <a:fillRect/>
          </a:stretch>
        </p:blipFill>
        <p:spPr>
          <a:xfrm>
            <a:off x="4343400" y="1600200"/>
            <a:ext cx="4215745" cy="4983162"/>
          </a:xfrm>
          <a:prstGeom prst="rect">
            <a:avLst/>
          </a:prstGeom>
        </p:spPr>
      </p:pic>
    </p:spTree>
    <p:extLst>
      <p:ext uri="{BB962C8B-B14F-4D97-AF65-F5344CB8AC3E}">
        <p14:creationId xmlns:p14="http://schemas.microsoft.com/office/powerpoint/2010/main" val="1212932347"/>
      </p:ext>
    </p:extLst>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lnSpcReduction="10000"/>
          </a:bodyPr>
          <a:lstStyle/>
          <a:p>
            <a:r>
              <a:rPr lang="en-US" dirty="0"/>
              <a:t>Nonlinear SVM</a:t>
            </a:r>
          </a:p>
          <a:p>
            <a:pPr lvl="1"/>
            <a:r>
              <a:rPr lang="en-US" dirty="0"/>
              <a:t>Kernel Trick</a:t>
            </a:r>
          </a:p>
          <a:p>
            <a:pPr lvl="2"/>
            <a:r>
              <a:rPr lang="en-US" dirty="0"/>
              <a:t>Adding more features can allow the data to be linearly separable, but also increases the amount of computational power needed.</a:t>
            </a:r>
          </a:p>
          <a:p>
            <a:pPr lvl="2"/>
            <a:r>
              <a:rPr lang="en-US" dirty="0"/>
              <a:t>The kernel trick does some mathematical trickery to map the prediction function to a different space.</a:t>
            </a:r>
          </a:p>
          <a:p>
            <a:pPr lvl="2"/>
            <a:r>
              <a:rPr lang="en-US" dirty="0"/>
              <a:t>Mapping the function to a different space allows a less computationally expensive calculation vs computing values for the function itself.</a:t>
            </a:r>
          </a:p>
          <a:p>
            <a:pPr lvl="2"/>
            <a:r>
              <a:rPr lang="en-US" dirty="0"/>
              <a:t>This decreases the needed computational power.</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2313908128"/>
      </p:ext>
    </p:extLst>
  </p:cSld>
  <p:clrMapOvr>
    <a:overrideClrMapping bg1="lt1" tx1="dk1" bg2="lt2" tx2="dk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Kernel Trick</a:t>
            </a:r>
          </a:p>
          <a:p>
            <a:pPr lvl="2"/>
            <a:r>
              <a:rPr lang="en-US" dirty="0"/>
              <a:t>Different kernels can be used, including for polynomial and similarity function methods covered above.</a:t>
            </a:r>
          </a:p>
          <a:p>
            <a:pPr lvl="2"/>
            <a:r>
              <a:rPr lang="en-US" dirty="0"/>
              <a:t>See code for examples.</a:t>
            </a:r>
          </a:p>
          <a:p>
            <a:pPr lvl="2"/>
            <a:endParaRPr lang="en-US" dirty="0"/>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1396852430"/>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Example</a:t>
            </a:r>
          </a:p>
          <a:p>
            <a:pPr lvl="1"/>
            <a:r>
              <a:rPr lang="en-US" dirty="0"/>
              <a:t>Nonlinear SVM using feature addition</a:t>
            </a:r>
          </a:p>
          <a:p>
            <a:pPr lvl="1"/>
            <a:r>
              <a:rPr lang="en-US" dirty="0"/>
              <a:t>Nonlinear SVM using kernels</a:t>
            </a:r>
          </a:p>
          <a:p>
            <a:pPr lvl="2"/>
            <a:endParaRPr lang="en-US" dirty="0"/>
          </a:p>
          <a:p>
            <a:endParaRPr lang="en-US" dirty="0"/>
          </a:p>
        </p:txBody>
      </p:sp>
    </p:spTree>
    <p:extLst>
      <p:ext uri="{BB962C8B-B14F-4D97-AF65-F5344CB8AC3E}">
        <p14:creationId xmlns:p14="http://schemas.microsoft.com/office/powerpoint/2010/main" val="762513428"/>
      </p:ext>
    </p:extLst>
  </p:cSld>
  <p:clrMapOvr>
    <a:overrideClrMapping bg1="lt1" tx1="dk1" bg2="lt2" tx2="dk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8861B-EF8D-4437-B5A7-BBDD28EE16EC}"/>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Optimize the polynomial degree for nonlinear SVM using the polynomial kernel.</a:t>
            </a:r>
          </a:p>
          <a:p>
            <a:pPr lvl="1"/>
            <a:r>
              <a:rPr lang="en-US" dirty="0"/>
              <a:t>Use the RBF kernel with the nonlinear SVM, adjusting gamma and C to see how they affect accuracy and generalization.</a:t>
            </a:r>
          </a:p>
          <a:p>
            <a:pPr lvl="1"/>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572401245"/>
      </p:ext>
    </p:extLst>
  </p:cSld>
  <p:clrMapOvr>
    <a:overrideClrMapping bg1="lt1" tx1="dk1" bg2="lt2" tx2="dk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lnSpcReduction="10000"/>
          </a:bodyPr>
          <a:lstStyle/>
          <a:p>
            <a:r>
              <a:rPr lang="en-US" dirty="0"/>
              <a:t>Regressors</a:t>
            </a:r>
          </a:p>
          <a:p>
            <a:pPr lvl="1"/>
            <a:r>
              <a:rPr lang="en-US" dirty="0"/>
              <a:t>Tries to predict an unbounded value as accurately as possible vs predicting a specific class.</a:t>
            </a:r>
          </a:p>
          <a:p>
            <a:pPr lvl="1"/>
            <a:r>
              <a:rPr lang="en-US" dirty="0"/>
              <a:t>Creates a linear equation to predict outcomes:</a:t>
            </a:r>
          </a:p>
          <a:p>
            <a:pPr lvl="2"/>
            <a:r>
              <a:rPr lang="en-US" dirty="0" err="1"/>
              <a:t>Y</a:t>
            </a:r>
            <a:r>
              <a:rPr lang="en-US" baseline="-25000" dirty="0" err="1"/>
              <a:t>predict</a:t>
            </a:r>
            <a:r>
              <a:rPr lang="en-US" dirty="0"/>
              <a:t> = w</a:t>
            </a:r>
            <a:r>
              <a:rPr lang="en-US" baseline="-25000" dirty="0"/>
              <a:t>1</a:t>
            </a:r>
            <a:r>
              <a:rPr lang="en-US" dirty="0"/>
              <a:t>*f</a:t>
            </a:r>
            <a:r>
              <a:rPr lang="en-US" baseline="-25000" dirty="0"/>
              <a:t>1</a:t>
            </a:r>
            <a:r>
              <a:rPr lang="en-US" dirty="0"/>
              <a:t> + w</a:t>
            </a:r>
            <a:r>
              <a:rPr lang="en-US" baseline="-25000" dirty="0"/>
              <a:t>2</a:t>
            </a:r>
            <a:r>
              <a:rPr lang="en-US" dirty="0"/>
              <a:t>*f</a:t>
            </a:r>
            <a:r>
              <a:rPr lang="en-US" baseline="-25000" dirty="0"/>
              <a:t>2</a:t>
            </a:r>
            <a:r>
              <a:rPr lang="en-US" dirty="0"/>
              <a:t> + w</a:t>
            </a:r>
            <a:r>
              <a:rPr lang="en-US" baseline="-25000" dirty="0"/>
              <a:t>3</a:t>
            </a:r>
            <a:r>
              <a:rPr lang="en-US" dirty="0"/>
              <a:t>*f</a:t>
            </a:r>
            <a:r>
              <a:rPr lang="en-US" baseline="-25000" dirty="0"/>
              <a:t>3</a:t>
            </a:r>
            <a:r>
              <a:rPr lang="en-US" dirty="0"/>
              <a:t> + … + </a:t>
            </a:r>
            <a:r>
              <a:rPr lang="en-US" dirty="0" err="1"/>
              <a:t>w</a:t>
            </a:r>
            <a:r>
              <a:rPr lang="en-US" baseline="-25000" dirty="0" err="1"/>
              <a:t>n</a:t>
            </a:r>
            <a:r>
              <a:rPr lang="en-US" dirty="0"/>
              <a:t>*</a:t>
            </a:r>
            <a:r>
              <a:rPr lang="en-US" dirty="0" err="1"/>
              <a:t>f</a:t>
            </a:r>
            <a:r>
              <a:rPr lang="en-US" baseline="-25000" dirty="0" err="1"/>
              <a:t>n</a:t>
            </a:r>
            <a:r>
              <a:rPr lang="en-US" dirty="0"/>
              <a:t> + b</a:t>
            </a:r>
          </a:p>
          <a:p>
            <a:pPr lvl="3"/>
            <a:r>
              <a:rPr lang="en-US" dirty="0" err="1"/>
              <a:t>Y</a:t>
            </a:r>
            <a:r>
              <a:rPr lang="en-US" baseline="-25000" dirty="0" err="1"/>
              <a:t>predict</a:t>
            </a:r>
            <a:r>
              <a:rPr lang="en-US" dirty="0"/>
              <a:t> = predicted value for given sample</a:t>
            </a:r>
          </a:p>
          <a:p>
            <a:pPr lvl="3"/>
            <a:r>
              <a:rPr lang="en-US" dirty="0"/>
              <a:t>w = weights</a:t>
            </a:r>
          </a:p>
          <a:p>
            <a:pPr lvl="3"/>
            <a:r>
              <a:rPr lang="en-US" dirty="0"/>
              <a:t>f = feature value</a:t>
            </a:r>
          </a:p>
          <a:p>
            <a:pPr lvl="3"/>
            <a:r>
              <a:rPr lang="en-US" dirty="0"/>
              <a:t>b = intercept of linear line</a:t>
            </a:r>
          </a:p>
          <a:p>
            <a:pPr lvl="3"/>
            <a:r>
              <a:rPr lang="en-US" dirty="0"/>
              <a:t>n = number of features</a:t>
            </a:r>
          </a:p>
          <a:p>
            <a:pPr lvl="2"/>
            <a:r>
              <a:rPr lang="en-US" dirty="0" err="1"/>
              <a:t>A.k.a</a:t>
            </a:r>
            <a:r>
              <a:rPr lang="en-US" dirty="0"/>
              <a:t> the prediction function.</a:t>
            </a:r>
          </a:p>
          <a:p>
            <a:pPr lvl="2"/>
            <a:endParaRPr lang="en-US" dirty="0"/>
          </a:p>
          <a:p>
            <a:endParaRPr lang="en-US" dirty="0"/>
          </a:p>
        </p:txBody>
      </p:sp>
    </p:spTree>
    <p:extLst>
      <p:ext uri="{BB962C8B-B14F-4D97-AF65-F5344CB8AC3E}">
        <p14:creationId xmlns:p14="http://schemas.microsoft.com/office/powerpoint/2010/main" val="1469044682"/>
      </p:ext>
    </p:extLst>
  </p:cSld>
  <p:clrMapOvr>
    <a:overrideClrMapping bg1="lt1" tx1="dk1" bg2="lt2" tx2="dk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a:bodyPr>
          <a:lstStyle/>
          <a:p>
            <a:r>
              <a:rPr lang="en-US" dirty="0"/>
              <a:t>Regressors</a:t>
            </a:r>
          </a:p>
          <a:p>
            <a:pPr lvl="1"/>
            <a:r>
              <a:rPr lang="en-US" dirty="0"/>
              <a:t>The models we train adjust the values of </a:t>
            </a:r>
            <a:r>
              <a:rPr lang="en-US" dirty="0" err="1"/>
              <a:t>w</a:t>
            </a:r>
            <a:r>
              <a:rPr lang="en-US" baseline="-25000" dirty="0" err="1"/>
              <a:t>x</a:t>
            </a:r>
            <a:r>
              <a:rPr lang="en-US" dirty="0"/>
              <a:t> and b.</a:t>
            </a:r>
          </a:p>
          <a:p>
            <a:pPr lvl="1"/>
            <a:r>
              <a:rPr lang="en-US" dirty="0"/>
              <a:t>For functions with regularization, an additional hyperparameter is added to guide model convergence when generating the prediction function.</a:t>
            </a:r>
          </a:p>
          <a:p>
            <a:pPr lvl="1"/>
            <a:r>
              <a:rPr lang="en-US" dirty="0"/>
              <a:t>Examples:</a:t>
            </a:r>
          </a:p>
          <a:p>
            <a:pPr lvl="2"/>
            <a:r>
              <a:rPr lang="en-US" dirty="0"/>
              <a:t>Trying to predict median household income of an area.</a:t>
            </a:r>
          </a:p>
          <a:p>
            <a:pPr lvl="2"/>
            <a:r>
              <a:rPr lang="en-US" dirty="0"/>
              <a:t>Trying to predict the value a stock will rise to.</a:t>
            </a:r>
          </a:p>
          <a:p>
            <a:pPr lvl="2"/>
            <a:endParaRPr lang="en-US" dirty="0"/>
          </a:p>
          <a:p>
            <a:endParaRPr lang="en-US" dirty="0"/>
          </a:p>
        </p:txBody>
      </p:sp>
    </p:spTree>
    <p:extLst>
      <p:ext uri="{BB962C8B-B14F-4D97-AF65-F5344CB8AC3E}">
        <p14:creationId xmlns:p14="http://schemas.microsoft.com/office/powerpoint/2010/main" val="3393903202"/>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5">
      <a:dk1>
        <a:srgbClr val="FFFFFF"/>
      </a:dk1>
      <a:lt1>
        <a:srgbClr val="F2F2F2"/>
      </a:lt1>
      <a:dk2>
        <a:srgbClr val="F2F2F2"/>
      </a:dk2>
      <a:lt2>
        <a:srgbClr val="004080"/>
      </a:lt2>
      <a:accent1>
        <a:srgbClr val="FFFFFF"/>
      </a:accent1>
      <a:accent2>
        <a:srgbClr val="66CCFF"/>
      </a:accent2>
      <a:accent3>
        <a:srgbClr val="FFFFFF"/>
      </a:accent3>
      <a:accent4>
        <a:srgbClr val="56AEDA"/>
      </a:accent4>
      <a:accent5>
        <a:srgbClr val="FFFFFF"/>
      </a:accent5>
      <a:accent6>
        <a:srgbClr val="5CB9E7"/>
      </a:accent6>
      <a:hlink>
        <a:srgbClr val="66B2FF"/>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9603</TotalTime>
  <Words>7220</Words>
  <Application>Microsoft Office PowerPoint</Application>
  <PresentationFormat>On-screen Show (4:3)</PresentationFormat>
  <Paragraphs>1179</Paragraphs>
  <Slides>176</Slides>
  <Notes>52</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176</vt:i4>
      </vt:variant>
    </vt:vector>
  </HeadingPairs>
  <TitlesOfParts>
    <vt:vector size="184" baseType="lpstr">
      <vt:lpstr>Arial</vt:lpstr>
      <vt:lpstr>Calibri</vt:lpstr>
      <vt:lpstr>Cambria Math</vt:lpstr>
      <vt:lpstr>Consolas</vt:lpstr>
      <vt:lpstr>Garamond</vt:lpstr>
      <vt:lpstr>Office Theme</vt:lpstr>
      <vt:lpstr>1_Office Theme</vt:lpstr>
      <vt:lpstr>Bitmap Image</vt:lpstr>
      <vt:lpstr>Session 7 – Python</vt:lpstr>
      <vt:lpstr>Overview</vt:lpstr>
      <vt:lpstr>Overview</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General Model Types</vt:lpstr>
      <vt:lpstr>General Model Types</vt:lpstr>
      <vt:lpstr>General Model Types</vt:lpstr>
      <vt:lpstr>General Model Types</vt:lpstr>
      <vt:lpstr>General Workflow</vt:lpstr>
      <vt:lpstr>General Workflow</vt:lpstr>
      <vt:lpstr>General Workflow</vt:lpstr>
      <vt:lpstr>General Workflow</vt:lpstr>
      <vt:lpstr>General Workflow</vt:lpstr>
      <vt:lpstr>General Workflow</vt:lpstr>
      <vt:lpstr>General Workflow</vt:lpstr>
      <vt:lpstr>General Workflow</vt:lpstr>
      <vt:lpstr>Linear Models</vt:lpstr>
      <vt:lpstr>Linear Models</vt:lpstr>
      <vt:lpstr>Linear Models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Regressors</vt:lpstr>
      <vt:lpstr>Linear Models - Regressors</vt:lpstr>
      <vt:lpstr>Linear Models - Regressors</vt:lpstr>
      <vt:lpstr>Linear Models - Regressors</vt:lpstr>
      <vt:lpstr>Linear Models - Regressors</vt:lpstr>
      <vt:lpstr>Linear Models - Regressors</vt:lpstr>
      <vt:lpstr>Linear Models - Classifiers</vt:lpstr>
      <vt:lpstr>Linear Models - Regressors</vt:lpstr>
      <vt:lpstr>Linear Models - Regressors</vt:lpstr>
      <vt:lpstr>Linear Models - Regressors</vt:lpstr>
      <vt:lpstr>Linear Models - Classifiers</vt:lpstr>
      <vt:lpstr>Linear Models - Classifiers</vt:lpstr>
      <vt:lpstr>Linear Models - Regressors</vt:lpstr>
      <vt:lpstr>Linear Models - Regressors</vt:lpstr>
      <vt:lpstr>Linear Models - Regressors</vt:lpstr>
      <vt:lpstr>Linear Models - Regressors</vt:lpstr>
      <vt:lpstr>Linear Models - Regressors</vt:lpstr>
      <vt:lpstr>Linear Models - Regressors</vt:lpstr>
      <vt:lpstr>Linear Models - Classifiers</vt:lpstr>
      <vt:lpstr>Linear Models - Classifiers</vt:lpstr>
      <vt:lpstr>Linear Models - Regressors</vt:lpstr>
      <vt:lpstr>Linear Models - Regressors</vt:lpstr>
      <vt:lpstr>STOPPED HERE</vt:lpstr>
      <vt:lpstr>Linear Models - Regressors</vt:lpstr>
      <vt:lpstr>Linear Models - Regressors</vt:lpstr>
      <vt:lpstr>Linear Models - Regressors</vt:lpstr>
      <vt:lpstr>Linear Models - Regressors</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Regressors</vt:lpstr>
      <vt:lpstr>Evaluating Accuracy of Regressors</vt:lpstr>
      <vt:lpstr>Evaluating Accuracy of Regressors</vt:lpstr>
      <vt:lpstr>Evaluating Accuracy of Regressors</vt:lpstr>
      <vt:lpstr>Evaluating Accuracy of Regressors</vt:lpstr>
      <vt:lpstr>Ensemble Methods</vt:lpstr>
      <vt:lpstr>Ensemble Methods</vt:lpstr>
      <vt:lpstr>Ensemble Methods</vt:lpstr>
      <vt:lpstr>Ensemble Methods</vt:lpstr>
      <vt:lpstr>Ensemble Methods</vt:lpstr>
      <vt:lpstr>Ensemble Methods</vt:lpstr>
      <vt:lpstr>Ensemble Methods</vt:lpstr>
      <vt:lpstr>Ensemble Methods</vt:lpstr>
      <vt:lpstr>Tuning</vt:lpstr>
      <vt:lpstr>Tuning</vt:lpstr>
      <vt:lpstr>Tuning</vt:lpstr>
      <vt:lpstr>Tuning</vt:lpstr>
      <vt:lpstr>Tuning</vt:lpstr>
      <vt:lpstr>Tuning</vt:lpstr>
      <vt:lpstr>Tuning</vt:lpstr>
      <vt:lpstr>Tuning</vt:lpstr>
      <vt:lpstr>Bibliography</vt:lpstr>
      <vt:lpstr>Bibliography</vt:lpstr>
      <vt:lpstr>Bibliography</vt:lpstr>
      <vt:lpstr>Additional Resources</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 Bowman</dc:creator>
  <cp:lastModifiedBy>Doug B</cp:lastModifiedBy>
  <cp:revision>607</cp:revision>
  <dcterms:created xsi:type="dcterms:W3CDTF">2018-01-12T01:50:51Z</dcterms:created>
  <dcterms:modified xsi:type="dcterms:W3CDTF">2022-03-30T02:06:20Z</dcterms:modified>
</cp:coreProperties>
</file>